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7" r:id="rId2"/>
    <p:sldId id="258" r:id="rId3"/>
  </p:sldIdLst>
  <p:sldSz cx="6858000" cy="9906000" type="A4"/>
  <p:notesSz cx="6797675" cy="9926638"/>
  <p:defaultTextStyle>
    <a:defPPr>
      <a:defRPr lang="ja-JP"/>
    </a:defPPr>
    <a:lvl1pPr algn="l" rtl="0" fontAlgn="base">
      <a:spcBef>
        <a:spcPct val="0"/>
      </a:spcBef>
      <a:spcAft>
        <a:spcPct val="0"/>
      </a:spcAft>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1pPr>
    <a:lvl2pPr marL="457200" algn="l" rtl="0" fontAlgn="base">
      <a:spcBef>
        <a:spcPct val="0"/>
      </a:spcBef>
      <a:spcAft>
        <a:spcPct val="0"/>
      </a:spcAft>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2pPr>
    <a:lvl3pPr marL="914400" algn="l" rtl="0" fontAlgn="base">
      <a:spcBef>
        <a:spcPct val="0"/>
      </a:spcBef>
      <a:spcAft>
        <a:spcPct val="0"/>
      </a:spcAft>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3pPr>
    <a:lvl4pPr marL="1371600" algn="l" rtl="0" fontAlgn="base">
      <a:spcBef>
        <a:spcPct val="0"/>
      </a:spcBef>
      <a:spcAft>
        <a:spcPct val="0"/>
      </a:spcAft>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4pPr>
    <a:lvl5pPr marL="1828800" algn="l" rtl="0" fontAlgn="base">
      <a:spcBef>
        <a:spcPct val="0"/>
      </a:spcBef>
      <a:spcAft>
        <a:spcPct val="0"/>
      </a:spcAft>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5pPr>
    <a:lvl6pPr marL="2286000" algn="l" defTabSz="914400" rtl="0" eaLnBrk="1" latinLnBrk="0" hangingPunct="1">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6pPr>
    <a:lvl7pPr marL="2743200" algn="l" defTabSz="914400" rtl="0" eaLnBrk="1" latinLnBrk="0" hangingPunct="1">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7pPr>
    <a:lvl8pPr marL="3200400" algn="l" defTabSz="914400" rtl="0" eaLnBrk="1" latinLnBrk="0" hangingPunct="1">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8pPr>
    <a:lvl9pPr marL="3657600" algn="l" defTabSz="914400" rtl="0" eaLnBrk="1" latinLnBrk="0" hangingPunct="1">
      <a:defRPr kumimoji="1" sz="1400" kern="1200">
        <a:solidFill>
          <a:schemeClr val="tx1"/>
        </a:solidFill>
        <a:latin typeface="Arial" panose="020B0604020202020204" pitchFamily="34" charset="0"/>
        <a:ea typeface="メイリオ" panose="020B0604030504040204" pitchFamily="50" charset="-128"/>
        <a:cs typeface="メイリオ" panose="020B0604030504040204" pitchFamily="50" charset="-128"/>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00"/>
    <a:srgbClr val="FF0000"/>
    <a:srgbClr val="FF6600"/>
    <a:srgbClr val="66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1873" autoAdjust="0"/>
  </p:normalViewPr>
  <p:slideViewPr>
    <p:cSldViewPr showGuides="1">
      <p:cViewPr varScale="1">
        <p:scale>
          <a:sx n="75" d="100"/>
          <a:sy n="75" d="100"/>
        </p:scale>
        <p:origin x="-1554" y="-10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44644" cy="4965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51" tIns="47775" rIns="95551" bIns="47775" numCol="1" anchor="t" anchorCtr="0" compatLnSpc="1">
            <a:prstTxWarp prst="textNoShape">
              <a:avLst/>
            </a:prstTxWarp>
          </a:bodyPr>
          <a:lstStyle>
            <a:lvl1pPr defTabSz="956065">
              <a:defRPr sz="1300"/>
            </a:lvl1pPr>
          </a:lstStyle>
          <a:p>
            <a:endParaRPr lang="en-US" altLang="ja-JP"/>
          </a:p>
        </p:txBody>
      </p:sp>
      <p:sp>
        <p:nvSpPr>
          <p:cNvPr id="6147" name="Rectangle 3"/>
          <p:cNvSpPr>
            <a:spLocks noGrp="1" noChangeArrowheads="1"/>
          </p:cNvSpPr>
          <p:nvPr>
            <p:ph type="dt" sz="quarter" idx="1"/>
          </p:nvPr>
        </p:nvSpPr>
        <p:spPr bwMode="auto">
          <a:xfrm>
            <a:off x="3853031" y="0"/>
            <a:ext cx="2944644" cy="4965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51" tIns="47775" rIns="95551" bIns="47775" numCol="1" anchor="t" anchorCtr="0" compatLnSpc="1">
            <a:prstTxWarp prst="textNoShape">
              <a:avLst/>
            </a:prstTxWarp>
          </a:bodyPr>
          <a:lstStyle>
            <a:lvl1pPr algn="r" defTabSz="956065">
              <a:defRPr sz="1300"/>
            </a:lvl1pPr>
          </a:lstStyle>
          <a:p>
            <a:endParaRPr lang="en-US" altLang="ja-JP"/>
          </a:p>
        </p:txBody>
      </p:sp>
      <p:sp>
        <p:nvSpPr>
          <p:cNvPr id="6148" name="Rectangle 4"/>
          <p:cNvSpPr>
            <a:spLocks noGrp="1" noChangeArrowheads="1"/>
          </p:cNvSpPr>
          <p:nvPr>
            <p:ph type="ftr" sz="quarter" idx="2"/>
          </p:nvPr>
        </p:nvSpPr>
        <p:spPr bwMode="auto">
          <a:xfrm>
            <a:off x="1" y="9430067"/>
            <a:ext cx="2944644" cy="4965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51" tIns="47775" rIns="95551" bIns="47775" numCol="1" anchor="b" anchorCtr="0" compatLnSpc="1">
            <a:prstTxWarp prst="textNoShape">
              <a:avLst/>
            </a:prstTxWarp>
          </a:bodyPr>
          <a:lstStyle>
            <a:lvl1pPr defTabSz="956065">
              <a:defRPr sz="1300"/>
            </a:lvl1pPr>
          </a:lstStyle>
          <a:p>
            <a:endParaRPr lang="en-US" altLang="ja-JP"/>
          </a:p>
        </p:txBody>
      </p:sp>
      <p:sp>
        <p:nvSpPr>
          <p:cNvPr id="6149" name="Rectangle 5"/>
          <p:cNvSpPr>
            <a:spLocks noGrp="1" noChangeArrowheads="1"/>
          </p:cNvSpPr>
          <p:nvPr>
            <p:ph type="sldNum" sz="quarter" idx="3"/>
          </p:nvPr>
        </p:nvSpPr>
        <p:spPr bwMode="auto">
          <a:xfrm>
            <a:off x="3853031" y="9430067"/>
            <a:ext cx="2944644" cy="4965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551" tIns="47775" rIns="95551" bIns="47775" numCol="1" anchor="b" anchorCtr="0" compatLnSpc="1">
            <a:prstTxWarp prst="textNoShape">
              <a:avLst/>
            </a:prstTxWarp>
          </a:bodyPr>
          <a:lstStyle>
            <a:lvl1pPr algn="r" defTabSz="956065">
              <a:defRPr sz="1300"/>
            </a:lvl1pPr>
          </a:lstStyle>
          <a:p>
            <a:fld id="{94C1430B-4577-4BC2-AC5C-B203E4465651}" type="slidenum">
              <a:rPr lang="en-US" altLang="ja-JP"/>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168"/>
          </a:xfrm>
          <a:prstGeom prst="rect">
            <a:avLst/>
          </a:prstGeom>
        </p:spPr>
        <p:txBody>
          <a:bodyPr vert="horz" lIns="92089" tIns="46045" rIns="92089" bIns="4604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168"/>
          </a:xfrm>
          <a:prstGeom prst="rect">
            <a:avLst/>
          </a:prstGeom>
        </p:spPr>
        <p:txBody>
          <a:bodyPr vert="horz" lIns="92089" tIns="46045" rIns="92089" bIns="46045" rtlCol="0"/>
          <a:lstStyle>
            <a:lvl1pPr algn="r">
              <a:defRPr sz="1200"/>
            </a:lvl1pPr>
          </a:lstStyle>
          <a:p>
            <a:fld id="{981F3980-01CC-4F89-92D7-2D0443ADE32C}" type="datetimeFigureOut">
              <a:rPr kumimoji="1" lang="ja-JP" altLang="en-US" smtClean="0"/>
              <a:pPr/>
              <a:t>2019/6/15</a:t>
            </a:fld>
            <a:endParaRPr kumimoji="1" lang="ja-JP" altLang="en-US"/>
          </a:p>
        </p:txBody>
      </p:sp>
      <p:sp>
        <p:nvSpPr>
          <p:cNvPr id="4" name="スライド イメージ プレースホルダー 3"/>
          <p:cNvSpPr>
            <a:spLocks noGrp="1" noRot="1" noChangeAspect="1"/>
          </p:cNvSpPr>
          <p:nvPr>
            <p:ph type="sldImg" idx="2"/>
          </p:nvPr>
        </p:nvSpPr>
        <p:spPr>
          <a:xfrm>
            <a:off x="2238375" y="1239838"/>
            <a:ext cx="2320925" cy="3351212"/>
          </a:xfrm>
          <a:prstGeom prst="rect">
            <a:avLst/>
          </a:prstGeom>
          <a:noFill/>
          <a:ln w="12700">
            <a:solidFill>
              <a:prstClr val="black"/>
            </a:solidFill>
          </a:ln>
        </p:spPr>
        <p:txBody>
          <a:bodyPr vert="horz" lIns="92089" tIns="46045" rIns="92089" bIns="46045" rtlCol="0" anchor="ctr"/>
          <a:lstStyle/>
          <a:p>
            <a:endParaRPr lang="ja-JP" altLang="en-US"/>
          </a:p>
        </p:txBody>
      </p:sp>
      <p:sp>
        <p:nvSpPr>
          <p:cNvPr id="5" name="ノート プレースホルダー 4"/>
          <p:cNvSpPr>
            <a:spLocks noGrp="1"/>
          </p:cNvSpPr>
          <p:nvPr>
            <p:ph type="body" sz="quarter" idx="3"/>
          </p:nvPr>
        </p:nvSpPr>
        <p:spPr>
          <a:xfrm>
            <a:off x="679288" y="4777304"/>
            <a:ext cx="5439101" cy="3908703"/>
          </a:xfrm>
          <a:prstGeom prst="rect">
            <a:avLst/>
          </a:prstGeom>
        </p:spPr>
        <p:txBody>
          <a:bodyPr vert="horz" lIns="92089" tIns="46045" rIns="92089" bIns="460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470"/>
            <a:ext cx="2946247" cy="498168"/>
          </a:xfrm>
          <a:prstGeom prst="rect">
            <a:avLst/>
          </a:prstGeom>
        </p:spPr>
        <p:txBody>
          <a:bodyPr vert="horz" lIns="92089" tIns="46045" rIns="92089" bIns="460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470"/>
            <a:ext cx="2946246" cy="498168"/>
          </a:xfrm>
          <a:prstGeom prst="rect">
            <a:avLst/>
          </a:prstGeom>
        </p:spPr>
        <p:txBody>
          <a:bodyPr vert="horz" lIns="92089" tIns="46045" rIns="92089" bIns="46045" rtlCol="0" anchor="b"/>
          <a:lstStyle>
            <a:lvl1pPr algn="r">
              <a:defRPr sz="1200"/>
            </a:lvl1pPr>
          </a:lstStyle>
          <a:p>
            <a:fld id="{525DFD51-4464-466E-B729-55A9182F7CF3}" type="slidenum">
              <a:rPr kumimoji="1" lang="ja-JP" altLang="en-US" smtClean="0"/>
              <a:pPr/>
              <a:t>&lt;#&gt;</a:t>
            </a:fld>
            <a:endParaRPr kumimoji="1" lang="ja-JP" altLang="en-US"/>
          </a:p>
        </p:txBody>
      </p:sp>
    </p:spTree>
    <p:extLst>
      <p:ext uri="{BB962C8B-B14F-4D97-AF65-F5344CB8AC3E}">
        <p14:creationId xmlns="" xmlns:p14="http://schemas.microsoft.com/office/powerpoint/2010/main" val="1918761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DFD51-4464-466E-B729-55A9182F7CF3}" type="slidenum">
              <a:rPr kumimoji="1" lang="ja-JP" altLang="en-US" smtClean="0"/>
              <a:pPr/>
              <a:t>1</a:t>
            </a:fld>
            <a:endParaRPr kumimoji="1" lang="ja-JP" altLang="en-US"/>
          </a:p>
        </p:txBody>
      </p:sp>
    </p:spTree>
    <p:extLst>
      <p:ext uri="{BB962C8B-B14F-4D97-AF65-F5344CB8AC3E}">
        <p14:creationId xmlns="" xmlns:p14="http://schemas.microsoft.com/office/powerpoint/2010/main" val="3819706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0838"/>
            <a:ext cx="5143500" cy="3449637"/>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8244F685-A23F-4373-B6FE-99DF4E9DB565}" type="slidenum">
              <a:rPr lang="en-US" altLang="ja-JP"/>
              <a:pPr/>
              <a:t>&lt;#&gt;</a:t>
            </a:fld>
            <a:endParaRPr lang="en-US" altLang="ja-JP"/>
          </a:p>
        </p:txBody>
      </p:sp>
    </p:spTree>
    <p:extLst>
      <p:ext uri="{BB962C8B-B14F-4D97-AF65-F5344CB8AC3E}">
        <p14:creationId xmlns="" xmlns:p14="http://schemas.microsoft.com/office/powerpoint/2010/main" val="68427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6CF9770-4234-4585-B9E4-0D885A0A670F}" type="slidenum">
              <a:rPr lang="en-US" altLang="ja-JP"/>
              <a:pPr/>
              <a:t>&lt;#&gt;</a:t>
            </a:fld>
            <a:endParaRPr lang="en-US" altLang="ja-JP"/>
          </a:p>
        </p:txBody>
      </p:sp>
    </p:spTree>
    <p:extLst>
      <p:ext uri="{BB962C8B-B14F-4D97-AF65-F5344CB8AC3E}">
        <p14:creationId xmlns="" xmlns:p14="http://schemas.microsoft.com/office/powerpoint/2010/main" val="155653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A59AA83D-51D2-48B5-AAEE-BA520CC11484}" type="slidenum">
              <a:rPr lang="en-US" altLang="ja-JP"/>
              <a:pPr/>
              <a:t>&lt;#&gt;</a:t>
            </a:fld>
            <a:endParaRPr lang="en-US" altLang="ja-JP"/>
          </a:p>
        </p:txBody>
      </p:sp>
    </p:spTree>
    <p:extLst>
      <p:ext uri="{BB962C8B-B14F-4D97-AF65-F5344CB8AC3E}">
        <p14:creationId xmlns="" xmlns:p14="http://schemas.microsoft.com/office/powerpoint/2010/main" val="2332880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4E252CF-7829-41DA-85A0-9FD747576657}" type="slidenum">
              <a:rPr lang="en-US" altLang="ja-JP"/>
              <a:pPr/>
              <a:t>&lt;#&gt;</a:t>
            </a:fld>
            <a:endParaRPr lang="en-US" altLang="ja-JP"/>
          </a:p>
        </p:txBody>
      </p:sp>
    </p:spTree>
    <p:extLst>
      <p:ext uri="{BB962C8B-B14F-4D97-AF65-F5344CB8AC3E}">
        <p14:creationId xmlns="" xmlns:p14="http://schemas.microsoft.com/office/powerpoint/2010/main" val="3653743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2470150"/>
            <a:ext cx="5915025" cy="4119563"/>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90941A18-DA4F-4DC3-839C-1C39EDEE5012}" type="slidenum">
              <a:rPr lang="en-US" altLang="ja-JP"/>
              <a:pPr/>
              <a:t>&lt;#&gt;</a:t>
            </a:fld>
            <a:endParaRPr lang="en-US" altLang="ja-JP"/>
          </a:p>
        </p:txBody>
      </p:sp>
    </p:spTree>
    <p:extLst>
      <p:ext uri="{BB962C8B-B14F-4D97-AF65-F5344CB8AC3E}">
        <p14:creationId xmlns="" xmlns:p14="http://schemas.microsoft.com/office/powerpoint/2010/main" val="370277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73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FDD7A08B-ABA8-4E02-994B-BCF855627773}" type="slidenum">
              <a:rPr lang="en-US" altLang="ja-JP"/>
              <a:pPr/>
              <a:t>&lt;#&gt;</a:t>
            </a:fld>
            <a:endParaRPr lang="en-US" altLang="ja-JP"/>
          </a:p>
        </p:txBody>
      </p:sp>
    </p:spTree>
    <p:extLst>
      <p:ext uri="{BB962C8B-B14F-4D97-AF65-F5344CB8AC3E}">
        <p14:creationId xmlns="" xmlns:p14="http://schemas.microsoft.com/office/powerpoint/2010/main" val="247819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527050"/>
            <a:ext cx="5915025" cy="1914525"/>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73075" y="3617913"/>
            <a:ext cx="2900363"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71863" y="3617913"/>
            <a:ext cx="2916237" cy="53228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34D9452C-09BE-4428-92B4-9307D7C7A01D}" type="slidenum">
              <a:rPr lang="en-US" altLang="ja-JP"/>
              <a:pPr/>
              <a:t>&lt;#&gt;</a:t>
            </a:fld>
            <a:endParaRPr lang="en-US" altLang="ja-JP"/>
          </a:p>
        </p:txBody>
      </p:sp>
    </p:spTree>
    <p:extLst>
      <p:ext uri="{BB962C8B-B14F-4D97-AF65-F5344CB8AC3E}">
        <p14:creationId xmlns="" xmlns:p14="http://schemas.microsoft.com/office/powerpoint/2010/main" val="2798009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1C967D52-AF7A-4421-9E0C-B7E06F0F33E7}" type="slidenum">
              <a:rPr lang="en-US" altLang="ja-JP"/>
              <a:pPr/>
              <a:t>&lt;#&gt;</a:t>
            </a:fld>
            <a:endParaRPr lang="en-US" altLang="ja-JP"/>
          </a:p>
        </p:txBody>
      </p:sp>
    </p:spTree>
    <p:extLst>
      <p:ext uri="{BB962C8B-B14F-4D97-AF65-F5344CB8AC3E}">
        <p14:creationId xmlns="" xmlns:p14="http://schemas.microsoft.com/office/powerpoint/2010/main" val="23952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B734D6FB-DE18-48B0-BBC4-87D4F5A69770}" type="slidenum">
              <a:rPr lang="en-US" altLang="ja-JP"/>
              <a:pPr/>
              <a:t>&lt;#&gt;</a:t>
            </a:fld>
            <a:endParaRPr lang="en-US" altLang="ja-JP"/>
          </a:p>
        </p:txBody>
      </p:sp>
    </p:spTree>
    <p:extLst>
      <p:ext uri="{BB962C8B-B14F-4D97-AF65-F5344CB8AC3E}">
        <p14:creationId xmlns="" xmlns:p14="http://schemas.microsoft.com/office/powerpoint/2010/main" val="290241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A84D2168-DCC8-415F-9BEA-24630D2F870F}" type="slidenum">
              <a:rPr lang="en-US" altLang="ja-JP"/>
              <a:pPr/>
              <a:t>&lt;#&gt;</a:t>
            </a:fld>
            <a:endParaRPr lang="en-US" altLang="ja-JP"/>
          </a:p>
        </p:txBody>
      </p:sp>
    </p:spTree>
    <p:extLst>
      <p:ext uri="{BB962C8B-B14F-4D97-AF65-F5344CB8AC3E}">
        <p14:creationId xmlns="" xmlns:p14="http://schemas.microsoft.com/office/powerpoint/2010/main" val="3660196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3075" y="660400"/>
            <a:ext cx="2211388" cy="23114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9F4FEDA8-0FDE-4D64-A145-54FCA188D9FB}" type="slidenum">
              <a:rPr lang="en-US" altLang="ja-JP"/>
              <a:pPr/>
              <a:t>&lt;#&gt;</a:t>
            </a:fld>
            <a:endParaRPr lang="en-US" altLang="ja-JP"/>
          </a:p>
        </p:txBody>
      </p:sp>
    </p:spTree>
    <p:extLst>
      <p:ext uri="{BB962C8B-B14F-4D97-AF65-F5344CB8AC3E}">
        <p14:creationId xmlns="" xmlns:p14="http://schemas.microsoft.com/office/powerpoint/2010/main" val="1121445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ea typeface="+mn-ea"/>
              </a:defRPr>
            </a:lvl1pPr>
          </a:lstStyle>
          <a:p>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a:ea typeface="+mn-ea"/>
              </a:defRPr>
            </a:lvl1pPr>
          </a:lstStyle>
          <a:p>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ea typeface="+mn-ea"/>
              </a:defRPr>
            </a:lvl1pPr>
          </a:lstStyle>
          <a:p>
            <a:fld id="{CD615326-F666-45B0-A0F1-48F7D1240E4D}" type="slidenum">
              <a:rPr lang="en-US" altLang="ja-JP"/>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jpe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jpeg"/><Relationship Id="rId20" Type="http://schemas.openxmlformats.org/officeDocument/2006/relationships/image" Target="../media/image18.jpe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5" Type="http://schemas.openxmlformats.org/officeDocument/2006/relationships/image" Target="../media/image13.jpeg"/><Relationship Id="rId10" Type="http://schemas.openxmlformats.org/officeDocument/2006/relationships/image" Target="../media/image8.jpeg"/><Relationship Id="rId19" Type="http://schemas.openxmlformats.org/officeDocument/2006/relationships/image" Target="../media/image17.jpeg"/><Relationship Id="rId4" Type="http://schemas.openxmlformats.org/officeDocument/2006/relationships/image" Target="../media/image2.jpeg"/><Relationship Id="rId9" Type="http://schemas.openxmlformats.org/officeDocument/2006/relationships/image" Target="../media/image7.jpe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 name="正方形/長方形 107"/>
          <p:cNvSpPr/>
          <p:nvPr/>
        </p:nvSpPr>
        <p:spPr>
          <a:xfrm>
            <a:off x="83368" y="4741995"/>
            <a:ext cx="3361604" cy="2428946"/>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48007" y="4716695"/>
            <a:ext cx="3361604" cy="2428946"/>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86751" y="4735744"/>
            <a:ext cx="1856994" cy="29527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小売店・飲食店向け</a:t>
            </a:r>
          </a:p>
        </p:txBody>
      </p:sp>
      <p:sp>
        <p:nvSpPr>
          <p:cNvPr id="114" name="WordArt 63"/>
          <p:cNvSpPr>
            <a:spLocks noChangeArrowheads="1" noChangeShapeType="1"/>
          </p:cNvSpPr>
          <p:nvPr/>
        </p:nvSpPr>
        <p:spPr bwMode="auto">
          <a:xfrm>
            <a:off x="219680" y="6632905"/>
            <a:ext cx="708438" cy="343566"/>
          </a:xfrm>
          <a:prstGeom prst="rect">
            <a:avLst/>
          </a:prstGeom>
        </p:spPr>
        <p:txBody>
          <a:bodyPr wrap="none" fromWordArt="1">
            <a:prstTxWarp prst="textPlain">
              <a:avLst>
                <a:gd name="adj" fmla="val 49097"/>
              </a:avLst>
            </a:prstTxWarp>
          </a:bodyPr>
          <a:lstStyle/>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特別</a:t>
            </a:r>
          </a:p>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価格</a:t>
            </a:r>
          </a:p>
        </p:txBody>
      </p:sp>
      <p:sp>
        <p:nvSpPr>
          <p:cNvPr id="115" name="WordArt 64"/>
          <p:cNvSpPr>
            <a:spLocks noChangeArrowheads="1" noChangeShapeType="1"/>
          </p:cNvSpPr>
          <p:nvPr/>
        </p:nvSpPr>
        <p:spPr bwMode="auto">
          <a:xfrm>
            <a:off x="1019472" y="6570200"/>
            <a:ext cx="1685660" cy="504696"/>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rPr>
              <a:t>34,000</a:t>
            </a:r>
            <a:endPar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endParaRPr>
          </a:p>
        </p:txBody>
      </p:sp>
      <p:sp>
        <p:nvSpPr>
          <p:cNvPr id="116" name="WordArt 65"/>
          <p:cNvSpPr>
            <a:spLocks noChangeArrowheads="1" noChangeShapeType="1"/>
          </p:cNvSpPr>
          <p:nvPr/>
        </p:nvSpPr>
        <p:spPr bwMode="auto">
          <a:xfrm>
            <a:off x="2823178" y="6618257"/>
            <a:ext cx="427459" cy="358214"/>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a:t>
            </a: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税</a:t>
            </a:r>
          </a:p>
        </p:txBody>
      </p:sp>
      <p:sp>
        <p:nvSpPr>
          <p:cNvPr id="117" name="Text Box 21"/>
          <p:cNvSpPr txBox="1">
            <a:spLocks noChangeArrowheads="1"/>
          </p:cNvSpPr>
          <p:nvPr/>
        </p:nvSpPr>
        <p:spPr bwMode="auto">
          <a:xfrm>
            <a:off x="94673" y="4965137"/>
            <a:ext cx="1435008"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SR-S200</a:t>
            </a:r>
          </a:p>
        </p:txBody>
      </p:sp>
      <p:sp>
        <p:nvSpPr>
          <p:cNvPr id="118" name="Text Box 49"/>
          <p:cNvSpPr txBox="1">
            <a:spLocks noChangeArrowheads="1"/>
          </p:cNvSpPr>
          <p:nvPr/>
        </p:nvSpPr>
        <p:spPr bwMode="auto">
          <a:xfrm>
            <a:off x="94673" y="5293339"/>
            <a:ext cx="100540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800" dirty="0"/>
              <a:t>オープンプライス</a:t>
            </a:r>
          </a:p>
        </p:txBody>
      </p:sp>
      <p:sp>
        <p:nvSpPr>
          <p:cNvPr id="119" name="正方形/長方形 118"/>
          <p:cNvSpPr/>
          <p:nvPr/>
        </p:nvSpPr>
        <p:spPr>
          <a:xfrm>
            <a:off x="1943745" y="5091802"/>
            <a:ext cx="1369716" cy="20880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正方形/長方形 119"/>
          <p:cNvSpPr/>
          <p:nvPr/>
        </p:nvSpPr>
        <p:spPr>
          <a:xfrm>
            <a:off x="1943745" y="5325519"/>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１シートサーマルプリンタ</a:t>
            </a:r>
          </a:p>
        </p:txBody>
      </p:sp>
      <p:sp>
        <p:nvSpPr>
          <p:cNvPr id="121" name="正方形/長方形 120"/>
          <p:cNvSpPr/>
          <p:nvPr/>
        </p:nvSpPr>
        <p:spPr>
          <a:xfrm>
            <a:off x="1952118" y="5559236"/>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部門 </a:t>
            </a: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600PLU</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1952118" y="5773904"/>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ヨコ型領収証発行</a:t>
            </a:r>
          </a:p>
        </p:txBody>
      </p:sp>
      <p:sp>
        <p:nvSpPr>
          <p:cNvPr id="124" name="正方形/長方形 123"/>
          <p:cNvSpPr/>
          <p:nvPr/>
        </p:nvSpPr>
        <p:spPr>
          <a:xfrm>
            <a:off x="1952118" y="6007621"/>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電子店名スタンプ対応</a:t>
            </a:r>
          </a:p>
        </p:txBody>
      </p:sp>
      <p:pic>
        <p:nvPicPr>
          <p:cNvPr id="125" name="Picture 49" descr="補助"/>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88840" y="4751331"/>
            <a:ext cx="466768" cy="432000"/>
          </a:xfrm>
          <a:prstGeom prst="rect">
            <a:avLst/>
          </a:prstGeom>
          <a:noFill/>
          <a:extLst>
            <a:ext uri="{909E8E84-426E-40DD-AFC4-6F175D3DCCD1}">
              <a14:hiddenFill xmlns="" xmlns:a14="http://schemas.microsoft.com/office/drawing/2010/main">
                <a:solidFill>
                  <a:srgbClr val="FFFFFF"/>
                </a:solidFill>
              </a14:hiddenFill>
            </a:ext>
          </a:extLst>
        </p:spPr>
      </p:pic>
      <p:pic>
        <p:nvPicPr>
          <p:cNvPr id="126" name="Picture 45" descr="s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455608" y="4751331"/>
            <a:ext cx="442914" cy="432000"/>
          </a:xfrm>
          <a:prstGeom prst="rect">
            <a:avLst/>
          </a:prstGeom>
          <a:noFill/>
          <a:extLst>
            <a:ext uri="{909E8E84-426E-40DD-AFC4-6F175D3DCCD1}">
              <a14:hiddenFill xmlns="" xmlns:a14="http://schemas.microsoft.com/office/drawing/2010/main">
                <a:solidFill>
                  <a:srgbClr val="FFFFFF"/>
                </a:solidFill>
              </a14:hiddenFill>
            </a:ext>
          </a:extLst>
        </p:spPr>
      </p:pic>
      <p:sp>
        <p:nvSpPr>
          <p:cNvPr id="247" name="正方形/長方形 246"/>
          <p:cNvSpPr/>
          <p:nvPr/>
        </p:nvSpPr>
        <p:spPr>
          <a:xfrm>
            <a:off x="3472902" y="4750328"/>
            <a:ext cx="3361604" cy="2428946"/>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a:off x="3437541" y="4697646"/>
            <a:ext cx="3361604" cy="2428946"/>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8" name="正方形/長方形 167"/>
          <p:cNvSpPr/>
          <p:nvPr/>
        </p:nvSpPr>
        <p:spPr>
          <a:xfrm>
            <a:off x="3476285" y="4716695"/>
            <a:ext cx="1856994" cy="2952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飲食店</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向け</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9" name="WordArt 63"/>
          <p:cNvSpPr>
            <a:spLocks noChangeArrowheads="1" noChangeShapeType="1"/>
          </p:cNvSpPr>
          <p:nvPr/>
        </p:nvSpPr>
        <p:spPr bwMode="auto">
          <a:xfrm>
            <a:off x="3609214" y="6613856"/>
            <a:ext cx="708438" cy="343566"/>
          </a:xfrm>
          <a:prstGeom prst="rect">
            <a:avLst/>
          </a:prstGeom>
        </p:spPr>
        <p:txBody>
          <a:bodyPr wrap="none" fromWordArt="1">
            <a:prstTxWarp prst="textPlain">
              <a:avLst>
                <a:gd name="adj" fmla="val 49097"/>
              </a:avLst>
            </a:prstTxWarp>
          </a:bodyPr>
          <a:lstStyle/>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特別</a:t>
            </a:r>
          </a:p>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価格</a:t>
            </a:r>
          </a:p>
        </p:txBody>
      </p:sp>
      <p:sp>
        <p:nvSpPr>
          <p:cNvPr id="170" name="WordArt 64"/>
          <p:cNvSpPr>
            <a:spLocks noChangeArrowheads="1" noChangeShapeType="1"/>
          </p:cNvSpPr>
          <p:nvPr/>
        </p:nvSpPr>
        <p:spPr bwMode="auto">
          <a:xfrm>
            <a:off x="4409006" y="6551151"/>
            <a:ext cx="1685660" cy="504696"/>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rPr>
              <a:t>49,000</a:t>
            </a:r>
            <a:endPar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endParaRPr>
          </a:p>
        </p:txBody>
      </p:sp>
      <p:sp>
        <p:nvSpPr>
          <p:cNvPr id="171" name="WordArt 65"/>
          <p:cNvSpPr>
            <a:spLocks noChangeArrowheads="1" noChangeShapeType="1"/>
          </p:cNvSpPr>
          <p:nvPr/>
        </p:nvSpPr>
        <p:spPr bwMode="auto">
          <a:xfrm>
            <a:off x="6212712" y="6599208"/>
            <a:ext cx="427459" cy="358214"/>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a:t>
            </a: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税</a:t>
            </a:r>
          </a:p>
        </p:txBody>
      </p:sp>
      <p:sp>
        <p:nvSpPr>
          <p:cNvPr id="172" name="Text Box 21"/>
          <p:cNvSpPr txBox="1">
            <a:spLocks noChangeArrowheads="1"/>
          </p:cNvSpPr>
          <p:nvPr/>
        </p:nvSpPr>
        <p:spPr bwMode="auto">
          <a:xfrm>
            <a:off x="3484207" y="4946088"/>
            <a:ext cx="1771639"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SR-C550</a:t>
            </a:r>
            <a:r>
              <a:rPr lang="en-US" altLang="ja-JP" sz="1600" b="1" dirty="0"/>
              <a:t>-4S</a:t>
            </a:r>
          </a:p>
        </p:txBody>
      </p:sp>
      <p:sp>
        <p:nvSpPr>
          <p:cNvPr id="173" name="Text Box 49"/>
          <p:cNvSpPr txBox="1">
            <a:spLocks noChangeArrowheads="1"/>
          </p:cNvSpPr>
          <p:nvPr/>
        </p:nvSpPr>
        <p:spPr bwMode="auto">
          <a:xfrm>
            <a:off x="3484207" y="5274290"/>
            <a:ext cx="100540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800" dirty="0"/>
              <a:t>オープンプライス</a:t>
            </a:r>
          </a:p>
        </p:txBody>
      </p:sp>
      <p:sp>
        <p:nvSpPr>
          <p:cNvPr id="174" name="正方形/長方形 173"/>
          <p:cNvSpPr/>
          <p:nvPr/>
        </p:nvSpPr>
        <p:spPr>
          <a:xfrm>
            <a:off x="5333279" y="5072753"/>
            <a:ext cx="1369716" cy="20880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5" name="正方形/長方形 174"/>
          <p:cNvSpPr/>
          <p:nvPr/>
        </p:nvSpPr>
        <p:spPr>
          <a:xfrm>
            <a:off x="5333279" y="5306470"/>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１シートサーマルプリンタ</a:t>
            </a:r>
          </a:p>
        </p:txBody>
      </p:sp>
      <p:sp>
        <p:nvSpPr>
          <p:cNvPr id="176" name="正方形/長方形 175"/>
          <p:cNvSpPr/>
          <p:nvPr/>
        </p:nvSpPr>
        <p:spPr>
          <a:xfrm>
            <a:off x="5341652" y="5540187"/>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部門 </a:t>
            </a: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2500PLU</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7" name="正方形/長方形 176"/>
          <p:cNvSpPr/>
          <p:nvPr/>
        </p:nvSpPr>
        <p:spPr>
          <a:xfrm>
            <a:off x="5341652" y="5773904"/>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タッチキー</a:t>
            </a:r>
          </a:p>
        </p:txBody>
      </p:sp>
      <p:sp>
        <p:nvSpPr>
          <p:cNvPr id="178" name="正方形/長方形 177"/>
          <p:cNvSpPr/>
          <p:nvPr/>
        </p:nvSpPr>
        <p:spPr>
          <a:xfrm>
            <a:off x="5341652" y="6007621"/>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ヨコ型領収証</a:t>
            </a:r>
            <a:r>
              <a:rPr kumimoji="1"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店名スタンプ</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9" name="正方形/長方形 178"/>
          <p:cNvSpPr/>
          <p:nvPr/>
        </p:nvSpPr>
        <p:spPr>
          <a:xfrm>
            <a:off x="5341652" y="6241338"/>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スマートフォン連携</a:t>
            </a:r>
            <a:endPar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80" name="Picture 49" descr="補助"/>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371607" y="4732282"/>
            <a:ext cx="505665" cy="468000"/>
          </a:xfrm>
          <a:prstGeom prst="rect">
            <a:avLst/>
          </a:prstGeom>
          <a:noFill/>
          <a:extLst>
            <a:ext uri="{909E8E84-426E-40DD-AFC4-6F175D3DCCD1}">
              <a14:hiddenFill xmlns="" xmlns:a14="http://schemas.microsoft.com/office/drawing/2010/main">
                <a:solidFill>
                  <a:srgbClr val="FFFFFF"/>
                </a:solidFill>
              </a14:hiddenFill>
            </a:ext>
          </a:extLst>
        </p:spPr>
      </p:pic>
      <p:pic>
        <p:nvPicPr>
          <p:cNvPr id="181" name="Picture 45" descr="s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877272" y="4732282"/>
            <a:ext cx="479824" cy="468000"/>
          </a:xfrm>
          <a:prstGeom prst="rect">
            <a:avLst/>
          </a:prstGeom>
          <a:noFill/>
          <a:extLst>
            <a:ext uri="{909E8E84-426E-40DD-AFC4-6F175D3DCCD1}">
              <a14:hiddenFill xmlns="" xmlns:a14="http://schemas.microsoft.com/office/drawing/2010/main">
                <a:solidFill>
                  <a:srgbClr val="FFFFFF"/>
                </a:solidFill>
              </a14:hiddenFill>
            </a:ext>
          </a:extLst>
        </p:spPr>
      </p:pic>
      <p:sp>
        <p:nvSpPr>
          <p:cNvPr id="186" name="テキスト ボックス 185"/>
          <p:cNvSpPr txBox="1"/>
          <p:nvPr/>
        </p:nvSpPr>
        <p:spPr>
          <a:xfrm>
            <a:off x="4336998" y="6375277"/>
            <a:ext cx="498855" cy="169277"/>
          </a:xfrm>
          <a:prstGeom prst="rect">
            <a:avLst/>
          </a:prstGeom>
          <a:noFill/>
        </p:spPr>
        <p:txBody>
          <a:bodyPr wrap="none" rtlCol="0">
            <a:spAutoFit/>
          </a:bodyPr>
          <a:lstStyle/>
          <a:p>
            <a:r>
              <a:rPr kumimoji="1" lang="en-US" altLang="ja-JP" sz="500" dirty="0">
                <a:latin typeface="メイリオ" panose="020B0604030504040204" pitchFamily="50" charset="-128"/>
              </a:rPr>
              <a:t>(</a:t>
            </a:r>
            <a:r>
              <a:rPr kumimoji="1" lang="ja-JP" altLang="en-US" sz="500" dirty="0">
                <a:latin typeface="メイリオ" panose="020B0604030504040204" pitchFamily="50" charset="-128"/>
              </a:rPr>
              <a:t>ホワイト</a:t>
            </a:r>
            <a:r>
              <a:rPr kumimoji="1" lang="en-US" altLang="ja-JP" sz="500" dirty="0">
                <a:latin typeface="メイリオ" panose="020B0604030504040204" pitchFamily="50" charset="-128"/>
              </a:rPr>
              <a:t>)</a:t>
            </a:r>
            <a:endParaRPr kumimoji="1" lang="ja-JP" altLang="en-US" sz="500" dirty="0">
              <a:latin typeface="メイリオ" panose="020B0604030504040204" pitchFamily="50" charset="-128"/>
            </a:endParaRPr>
          </a:p>
        </p:txBody>
      </p:sp>
      <p:grpSp>
        <p:nvGrpSpPr>
          <p:cNvPr id="245" name="グループ化 244"/>
          <p:cNvGrpSpPr/>
          <p:nvPr/>
        </p:nvGrpSpPr>
        <p:grpSpPr>
          <a:xfrm>
            <a:off x="116632" y="4304928"/>
            <a:ext cx="6543976" cy="335285"/>
            <a:chOff x="109419" y="4304928"/>
            <a:chExt cx="6543976" cy="335285"/>
          </a:xfrm>
        </p:grpSpPr>
        <p:sp>
          <p:nvSpPr>
            <p:cNvPr id="242" name="矢印: 山形 241"/>
            <p:cNvSpPr/>
            <p:nvPr/>
          </p:nvSpPr>
          <p:spPr>
            <a:xfrm>
              <a:off x="109419" y="4304928"/>
              <a:ext cx="3428278" cy="335285"/>
            </a:xfrm>
            <a:prstGeom prst="chevron">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43" name="矢印: 山形 242"/>
            <p:cNvSpPr/>
            <p:nvPr/>
          </p:nvSpPr>
          <p:spPr>
            <a:xfrm flipH="1">
              <a:off x="2784434" y="4304928"/>
              <a:ext cx="3868961" cy="335285"/>
            </a:xfrm>
            <a:prstGeom prst="chevron">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sp>
        <p:nvSpPr>
          <p:cNvPr id="246" name="テキスト ボックス 245"/>
          <p:cNvSpPr txBox="1"/>
          <p:nvPr/>
        </p:nvSpPr>
        <p:spPr>
          <a:xfrm>
            <a:off x="1052736" y="4322391"/>
            <a:ext cx="4698722" cy="338554"/>
          </a:xfrm>
          <a:prstGeom prst="rect">
            <a:avLst/>
          </a:prstGeom>
          <a:noFill/>
        </p:spPr>
        <p:txBody>
          <a:bodyPr wrap="none" rtlCol="0">
            <a:spAutoFit/>
          </a:bodyPr>
          <a:lstStyle/>
          <a:p>
            <a:r>
              <a:rPr kumimoji="1" lang="ja-JP" altLang="en-US" sz="1600" b="1" dirty="0"/>
              <a:t>選ばれています！カシオの補助金対象レジスター</a:t>
            </a:r>
          </a:p>
        </p:txBody>
      </p:sp>
      <p:sp>
        <p:nvSpPr>
          <p:cNvPr id="4" name="テキスト ボックス 3"/>
          <p:cNvSpPr txBox="1"/>
          <p:nvPr/>
        </p:nvSpPr>
        <p:spPr>
          <a:xfrm>
            <a:off x="116632" y="2576736"/>
            <a:ext cx="6513322" cy="861774"/>
          </a:xfrm>
          <a:prstGeom prst="rect">
            <a:avLst/>
          </a:prstGeom>
          <a:noFill/>
        </p:spPr>
        <p:txBody>
          <a:bodyPr wrap="none" rtlCol="0">
            <a:spAutoFit/>
          </a:bodyPr>
          <a:lstStyle/>
          <a:p>
            <a:r>
              <a:rPr kumimoji="1" lang="ja-JP" altLang="en-US" sz="1800" b="1" dirty="0">
                <a:solidFill>
                  <a:schemeClr val="accent2"/>
                </a:solidFill>
                <a:latin typeface="メイリオ" panose="020B0604030504040204" pitchFamily="50" charset="-128"/>
              </a:rPr>
              <a:t>平成</a:t>
            </a:r>
            <a:r>
              <a:rPr kumimoji="1" lang="en-US" altLang="ja-JP" sz="1800" b="1" dirty="0">
                <a:solidFill>
                  <a:schemeClr val="accent2"/>
                </a:solidFill>
                <a:latin typeface="メイリオ" panose="020B0604030504040204" pitchFamily="50" charset="-128"/>
              </a:rPr>
              <a:t>31</a:t>
            </a:r>
            <a:r>
              <a:rPr kumimoji="1" lang="ja-JP" altLang="en-US" sz="1800" b="1" dirty="0">
                <a:solidFill>
                  <a:schemeClr val="accent2"/>
                </a:solidFill>
                <a:latin typeface="メイリオ" panose="020B0604030504040204" pitchFamily="50" charset="-128"/>
              </a:rPr>
              <a:t>年</a:t>
            </a:r>
            <a:r>
              <a:rPr kumimoji="1" lang="en-US" altLang="ja-JP" sz="1800" b="1" dirty="0">
                <a:solidFill>
                  <a:schemeClr val="accent2"/>
                </a:solidFill>
                <a:latin typeface="メイリオ" panose="020B0604030504040204" pitchFamily="50" charset="-128"/>
              </a:rPr>
              <a:t>10</a:t>
            </a:r>
            <a:r>
              <a:rPr kumimoji="1" lang="ja-JP" altLang="en-US" sz="1800" b="1" dirty="0">
                <a:solidFill>
                  <a:schemeClr val="accent2"/>
                </a:solidFill>
                <a:latin typeface="メイリオ" panose="020B0604030504040204" pitchFamily="50" charset="-128"/>
              </a:rPr>
              <a:t>月から消費税の軽減税率制度が実施されます。</a:t>
            </a:r>
            <a:endParaRPr kumimoji="1" lang="en-US" altLang="ja-JP" sz="1800" b="1" dirty="0">
              <a:solidFill>
                <a:schemeClr val="accent2"/>
              </a:solidFill>
              <a:latin typeface="メイリオ" panose="020B0604030504040204" pitchFamily="50" charset="-128"/>
            </a:endParaRPr>
          </a:p>
          <a:p>
            <a:endParaRPr kumimoji="1" lang="en-US" altLang="ja-JP" sz="400" b="1" dirty="0">
              <a:solidFill>
                <a:schemeClr val="accent2"/>
              </a:solidFill>
              <a:latin typeface="メイリオ" panose="020B0604030504040204" pitchFamily="50" charset="-128"/>
            </a:endParaRPr>
          </a:p>
          <a:p>
            <a:r>
              <a:rPr lang="ja-JP" altLang="en-US" dirty="0">
                <a:latin typeface="メイリオ" panose="020B0604030504040204" pitchFamily="50" charset="-128"/>
              </a:rPr>
              <a:t>消費税率</a:t>
            </a:r>
            <a:r>
              <a:rPr lang="en-US" altLang="ja-JP" dirty="0">
                <a:latin typeface="メイリオ" panose="020B0604030504040204" pitchFamily="50" charset="-128"/>
              </a:rPr>
              <a:t>10</a:t>
            </a:r>
            <a:r>
              <a:rPr lang="ja-JP" altLang="en-US" dirty="0">
                <a:latin typeface="メイリオ" panose="020B0604030504040204" pitchFamily="50" charset="-128"/>
              </a:rPr>
              <a:t>％への引上げにあわせて、低所得者に配慮する観点から、対象品目</a:t>
            </a:r>
            <a:endParaRPr lang="en-US" altLang="ja-JP" dirty="0">
              <a:latin typeface="メイリオ" panose="020B0604030504040204" pitchFamily="50" charset="-128"/>
            </a:endParaRPr>
          </a:p>
          <a:p>
            <a:r>
              <a:rPr kumimoji="1" lang="ja-JP" altLang="en-US" b="1" dirty="0">
                <a:latin typeface="メイリオ" panose="020B0604030504040204" pitchFamily="50" charset="-128"/>
              </a:rPr>
              <a:t>「酒類・外食を除く飲食料品」</a:t>
            </a:r>
            <a:r>
              <a:rPr kumimoji="1" lang="ja-JP" altLang="en-US" dirty="0">
                <a:latin typeface="メイリオ" panose="020B0604030504040204" pitchFamily="50" charset="-128"/>
              </a:rPr>
              <a:t>については軽減税率</a:t>
            </a:r>
            <a:r>
              <a:rPr kumimoji="1" lang="en-US" altLang="ja-JP" dirty="0">
                <a:latin typeface="メイリオ" panose="020B0604030504040204" pitchFamily="50" charset="-128"/>
              </a:rPr>
              <a:t>(8%)</a:t>
            </a:r>
            <a:r>
              <a:rPr kumimoji="1" lang="ja-JP" altLang="en-US" dirty="0">
                <a:latin typeface="メイリオ" panose="020B0604030504040204" pitchFamily="50" charset="-128"/>
              </a:rPr>
              <a:t>が適用されます。</a:t>
            </a:r>
            <a:endParaRPr kumimoji="1" lang="en-US" altLang="ja-JP" dirty="0">
              <a:latin typeface="メイリオ" panose="020B0604030504040204" pitchFamily="50" charset="-128"/>
            </a:endParaRPr>
          </a:p>
        </p:txBody>
      </p:sp>
      <p:sp>
        <p:nvSpPr>
          <p:cNvPr id="10" name="テキスト ボックス 9"/>
          <p:cNvSpPr txBox="1"/>
          <p:nvPr/>
        </p:nvSpPr>
        <p:spPr>
          <a:xfrm>
            <a:off x="200790" y="3478287"/>
            <a:ext cx="6191118" cy="877163"/>
          </a:xfrm>
          <a:prstGeom prst="rect">
            <a:avLst/>
          </a:prstGeom>
          <a:noFill/>
        </p:spPr>
        <p:txBody>
          <a:bodyPr wrap="none" rtlCol="0">
            <a:spAutoFit/>
          </a:bodyPr>
          <a:lstStyle/>
          <a:p>
            <a:r>
              <a:rPr kumimoji="1" lang="ja-JP" altLang="en-US" dirty="0">
                <a:highlight>
                  <a:srgbClr val="FFFF00"/>
                </a:highlight>
                <a:latin typeface="メイリオ" panose="020B0604030504040204" pitchFamily="50" charset="-128"/>
              </a:rPr>
              <a:t>現在ご使用中のレジスターは複数税率（軽減税率）に対応していますか？</a:t>
            </a:r>
            <a:endParaRPr kumimoji="1" lang="en-US" altLang="ja-JP" dirty="0">
              <a:highlight>
                <a:srgbClr val="FFFF00"/>
              </a:highlight>
              <a:latin typeface="メイリオ" panose="020B0604030504040204" pitchFamily="50" charset="-128"/>
            </a:endParaRPr>
          </a:p>
          <a:p>
            <a:r>
              <a:rPr lang="ja-JP" altLang="en-US" dirty="0">
                <a:latin typeface="メイリオ" panose="020B0604030504040204" pitchFamily="50" charset="-128"/>
              </a:rPr>
              <a:t>対応していないレジスターについては、一定の要件を満たす場合に補助が</a:t>
            </a:r>
            <a:endParaRPr lang="en-US" altLang="ja-JP" dirty="0">
              <a:latin typeface="メイリオ" panose="020B0604030504040204" pitchFamily="50" charset="-128"/>
            </a:endParaRPr>
          </a:p>
          <a:p>
            <a:r>
              <a:rPr lang="ja-JP" altLang="en-US" dirty="0">
                <a:latin typeface="メイリオ" panose="020B0604030504040204" pitchFamily="50" charset="-128"/>
              </a:rPr>
              <a:t>受けられます（</a:t>
            </a:r>
            <a:r>
              <a:rPr lang="ja-JP" altLang="en-US" b="1" dirty="0">
                <a:solidFill>
                  <a:srgbClr val="FF0000"/>
                </a:solidFill>
                <a:latin typeface="メイリオ" panose="020B0604030504040204" pitchFamily="50" charset="-128"/>
              </a:rPr>
              <a:t>軽減税率対策補助金　補助率：導入費用の原則</a:t>
            </a:r>
            <a:r>
              <a:rPr lang="en-US" altLang="ja-JP" b="1">
                <a:solidFill>
                  <a:srgbClr val="FF0000"/>
                </a:solidFill>
                <a:latin typeface="メイリオ" panose="020B0604030504040204" pitchFamily="50" charset="-128"/>
              </a:rPr>
              <a:t>3/4</a:t>
            </a:r>
            <a:r>
              <a:rPr lang="ja-JP" altLang="en-US">
                <a:latin typeface="メイリオ" panose="020B0604030504040204" pitchFamily="50" charset="-128"/>
              </a:rPr>
              <a:t>）</a:t>
            </a:r>
            <a:r>
              <a:rPr lang="ja-JP" altLang="en-US" dirty="0">
                <a:latin typeface="メイリオ" panose="020B0604030504040204" pitchFamily="50" charset="-128"/>
              </a:rPr>
              <a:t>。</a:t>
            </a:r>
            <a:endParaRPr kumimoji="1" lang="en-US" altLang="ja-JP" sz="600" dirty="0">
              <a:latin typeface="メイリオ" panose="020B0604030504040204" pitchFamily="50" charset="-128"/>
            </a:endParaRPr>
          </a:p>
          <a:p>
            <a:r>
              <a:rPr lang="ja-JP" altLang="en-US" sz="900" b="1" dirty="0">
                <a:latin typeface="メイリオ" panose="020B0604030504040204" pitchFamily="50" charset="-128"/>
              </a:rPr>
              <a:t>＊軽減税率対策補助金について詳しくは軽減税率対策補助金事務局ホームページ </a:t>
            </a:r>
            <a:r>
              <a:rPr lang="en-US" altLang="ja-JP" sz="900" b="1" dirty="0">
                <a:latin typeface="メイリオ" panose="020B0604030504040204" pitchFamily="50" charset="-128"/>
              </a:rPr>
              <a:t>URL: kzt-hojo.jp</a:t>
            </a:r>
            <a:r>
              <a:rPr lang="ja-JP" altLang="en-US" sz="900" b="1" dirty="0">
                <a:latin typeface="メイリオ" panose="020B0604030504040204" pitchFamily="50" charset="-128"/>
              </a:rPr>
              <a:t>をご覧下さい。</a:t>
            </a:r>
            <a:endParaRPr kumimoji="1" lang="en-US" altLang="ja-JP" sz="900" b="1" dirty="0">
              <a:latin typeface="メイリオ" panose="020B0604030504040204" pitchFamily="50" charset="-128"/>
            </a:endParaRPr>
          </a:p>
        </p:txBody>
      </p:sp>
      <p:pic>
        <p:nvPicPr>
          <p:cNvPr id="7" name="図 6"/>
          <p:cNvPicPr>
            <a:picLocks noChangeAspect="1"/>
          </p:cNvPicPr>
          <p:nvPr/>
        </p:nvPicPr>
        <p:blipFill rotWithShape="1">
          <a:blip r:embed="rId5" cstate="print">
            <a:extLst>
              <a:ext uri="{28A0092B-C50C-407E-A947-70E740481C1C}">
                <a14:useLocalDpi xmlns="" xmlns:a14="http://schemas.microsoft.com/office/drawing/2010/main" val="0"/>
              </a:ext>
            </a:extLst>
          </a:blip>
          <a:srcRect t="9970"/>
          <a:stretch/>
        </p:blipFill>
        <p:spPr>
          <a:xfrm>
            <a:off x="5930" y="75493"/>
            <a:ext cx="6858000" cy="2429235"/>
          </a:xfrm>
          <a:prstGeom prst="rect">
            <a:avLst/>
          </a:prstGeom>
        </p:spPr>
      </p:pic>
      <p:pic>
        <p:nvPicPr>
          <p:cNvPr id="6" name="図 5">
            <a:extLst>
              <a:ext uri="{FF2B5EF4-FFF2-40B4-BE49-F238E27FC236}">
                <a16:creationId xmlns="" xmlns:a16="http://schemas.microsoft.com/office/drawing/2014/main" id="{1EC3ECB3-4543-4C4F-94B8-9018037D0799}"/>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6367145" y="4746802"/>
            <a:ext cx="432000" cy="432000"/>
          </a:xfrm>
          <a:prstGeom prst="rect">
            <a:avLst/>
          </a:prstGeom>
        </p:spPr>
      </p:pic>
      <p:pic>
        <p:nvPicPr>
          <p:cNvPr id="146" name="図 145">
            <a:extLst>
              <a:ext uri="{FF2B5EF4-FFF2-40B4-BE49-F238E27FC236}">
                <a16:creationId xmlns="" xmlns:a16="http://schemas.microsoft.com/office/drawing/2014/main" id="{D3F7D6E2-2896-417C-90A8-B93012E2031E}"/>
              </a:ext>
            </a:extLst>
          </p:cNvPr>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l="6869" t="8520" r="4902" b="7781"/>
          <a:stretch/>
        </p:blipFill>
        <p:spPr>
          <a:xfrm>
            <a:off x="4865131" y="5306470"/>
            <a:ext cx="436077" cy="331275"/>
          </a:xfrm>
          <a:prstGeom prst="rect">
            <a:avLst/>
          </a:prstGeom>
        </p:spPr>
      </p:pic>
      <p:sp>
        <p:nvSpPr>
          <p:cNvPr id="133" name="正方形/長方形 132"/>
          <p:cNvSpPr/>
          <p:nvPr/>
        </p:nvSpPr>
        <p:spPr>
          <a:xfrm>
            <a:off x="83368" y="7276582"/>
            <a:ext cx="3361604" cy="2428946"/>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正方形/長方形 133"/>
          <p:cNvSpPr/>
          <p:nvPr/>
        </p:nvSpPr>
        <p:spPr>
          <a:xfrm>
            <a:off x="48007" y="7223900"/>
            <a:ext cx="3361604" cy="2428946"/>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正方形/長方形 134"/>
          <p:cNvSpPr/>
          <p:nvPr/>
        </p:nvSpPr>
        <p:spPr>
          <a:xfrm>
            <a:off x="86751" y="7242949"/>
            <a:ext cx="1856994" cy="295275"/>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小売等 幅広い業種で</a:t>
            </a:r>
          </a:p>
        </p:txBody>
      </p:sp>
      <p:sp>
        <p:nvSpPr>
          <p:cNvPr id="136" name="WordArt 63"/>
          <p:cNvSpPr>
            <a:spLocks noChangeArrowheads="1" noChangeShapeType="1"/>
          </p:cNvSpPr>
          <p:nvPr/>
        </p:nvSpPr>
        <p:spPr bwMode="auto">
          <a:xfrm>
            <a:off x="219680" y="9140110"/>
            <a:ext cx="708438" cy="343566"/>
          </a:xfrm>
          <a:prstGeom prst="rect">
            <a:avLst/>
          </a:prstGeom>
        </p:spPr>
        <p:txBody>
          <a:bodyPr wrap="none" fromWordArt="1">
            <a:prstTxWarp prst="textPlain">
              <a:avLst>
                <a:gd name="adj" fmla="val 49097"/>
              </a:avLst>
            </a:prstTxWarp>
          </a:bodyPr>
          <a:lstStyle/>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特別</a:t>
            </a:r>
          </a:p>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価格</a:t>
            </a:r>
          </a:p>
        </p:txBody>
      </p:sp>
      <p:sp>
        <p:nvSpPr>
          <p:cNvPr id="137" name="WordArt 64"/>
          <p:cNvSpPr>
            <a:spLocks noChangeArrowheads="1" noChangeShapeType="1"/>
          </p:cNvSpPr>
          <p:nvPr/>
        </p:nvSpPr>
        <p:spPr bwMode="auto">
          <a:xfrm>
            <a:off x="1019472" y="9077405"/>
            <a:ext cx="1685660" cy="504696"/>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rPr>
              <a:t>49,000</a:t>
            </a:r>
            <a:endPar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endParaRPr>
          </a:p>
        </p:txBody>
      </p:sp>
      <p:sp>
        <p:nvSpPr>
          <p:cNvPr id="138" name="WordArt 65"/>
          <p:cNvSpPr>
            <a:spLocks noChangeArrowheads="1" noChangeShapeType="1"/>
          </p:cNvSpPr>
          <p:nvPr/>
        </p:nvSpPr>
        <p:spPr bwMode="auto">
          <a:xfrm>
            <a:off x="2823178" y="9125462"/>
            <a:ext cx="427459" cy="358214"/>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a:t>
            </a: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税</a:t>
            </a:r>
          </a:p>
        </p:txBody>
      </p:sp>
      <p:sp>
        <p:nvSpPr>
          <p:cNvPr id="139" name="Text Box 49"/>
          <p:cNvSpPr txBox="1">
            <a:spLocks noChangeArrowheads="1"/>
          </p:cNvSpPr>
          <p:nvPr/>
        </p:nvSpPr>
        <p:spPr bwMode="auto">
          <a:xfrm>
            <a:off x="94673" y="7800544"/>
            <a:ext cx="100540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800" dirty="0"/>
              <a:t>オープンプライス</a:t>
            </a:r>
          </a:p>
        </p:txBody>
      </p:sp>
      <p:sp>
        <p:nvSpPr>
          <p:cNvPr id="140" name="正方形/長方形 139"/>
          <p:cNvSpPr/>
          <p:nvPr/>
        </p:nvSpPr>
        <p:spPr>
          <a:xfrm>
            <a:off x="1943745" y="7599007"/>
            <a:ext cx="1369716" cy="20880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1" name="正方形/長方形 140"/>
          <p:cNvSpPr/>
          <p:nvPr/>
        </p:nvSpPr>
        <p:spPr>
          <a:xfrm>
            <a:off x="1943745" y="7832724"/>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２シートサーマルプリンタ</a:t>
            </a:r>
          </a:p>
        </p:txBody>
      </p:sp>
      <p:sp>
        <p:nvSpPr>
          <p:cNvPr id="142" name="正方形/長方形 141"/>
          <p:cNvSpPr/>
          <p:nvPr/>
        </p:nvSpPr>
        <p:spPr>
          <a:xfrm>
            <a:off x="1952118" y="8066441"/>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部門 </a:t>
            </a:r>
            <a:r>
              <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5000PLU</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9" name="正方形/長方形 158"/>
          <p:cNvSpPr/>
          <p:nvPr/>
        </p:nvSpPr>
        <p:spPr>
          <a:xfrm>
            <a:off x="1952118" y="8300158"/>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ヨコ型領収証発行</a:t>
            </a:r>
          </a:p>
        </p:txBody>
      </p:sp>
      <p:sp>
        <p:nvSpPr>
          <p:cNvPr id="160" name="正方形/長方形 159"/>
          <p:cNvSpPr/>
          <p:nvPr/>
        </p:nvSpPr>
        <p:spPr>
          <a:xfrm>
            <a:off x="1952118" y="8533875"/>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電子店名</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スタンプ</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対応</a:t>
            </a:r>
          </a:p>
        </p:txBody>
      </p:sp>
      <p:sp>
        <p:nvSpPr>
          <p:cNvPr id="161" name="正方形/長方形 160"/>
          <p:cNvSpPr/>
          <p:nvPr/>
        </p:nvSpPr>
        <p:spPr>
          <a:xfrm>
            <a:off x="1952118" y="8767592"/>
            <a:ext cx="1369716" cy="20880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166" name="Picture 49" descr="補助"/>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988840" y="7258536"/>
            <a:ext cx="505665" cy="468000"/>
          </a:xfrm>
          <a:prstGeom prst="rect">
            <a:avLst/>
          </a:prstGeom>
          <a:noFill/>
          <a:extLst>
            <a:ext uri="{909E8E84-426E-40DD-AFC4-6F175D3DCCD1}">
              <a14:hiddenFill xmlns="" xmlns:a14="http://schemas.microsoft.com/office/drawing/2010/main">
                <a:solidFill>
                  <a:srgbClr val="FFFFFF"/>
                </a:solidFill>
              </a14:hiddenFill>
            </a:ext>
          </a:extLst>
        </p:spPr>
      </p:pic>
      <p:pic>
        <p:nvPicPr>
          <p:cNvPr id="182" name="Picture 45" descr="sd"/>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455608" y="7258536"/>
            <a:ext cx="479824" cy="468000"/>
          </a:xfrm>
          <a:prstGeom prst="rect">
            <a:avLst/>
          </a:prstGeom>
          <a:noFill/>
          <a:extLst>
            <a:ext uri="{909E8E84-426E-40DD-AFC4-6F175D3DCCD1}">
              <a14:hiddenFill xmlns="" xmlns:a14="http://schemas.microsoft.com/office/drawing/2010/main">
                <a:solidFill>
                  <a:srgbClr val="FFFFFF"/>
                </a:solidFill>
              </a14:hiddenFill>
            </a:ext>
          </a:extLst>
        </p:spPr>
      </p:pic>
      <p:sp>
        <p:nvSpPr>
          <p:cNvPr id="183" name="テキスト ボックス 182"/>
          <p:cNvSpPr txBox="1"/>
          <p:nvPr/>
        </p:nvSpPr>
        <p:spPr>
          <a:xfrm>
            <a:off x="980771" y="8901531"/>
            <a:ext cx="498855" cy="169277"/>
          </a:xfrm>
          <a:prstGeom prst="rect">
            <a:avLst/>
          </a:prstGeom>
          <a:noFill/>
        </p:spPr>
        <p:txBody>
          <a:bodyPr wrap="none" rtlCol="0">
            <a:spAutoFit/>
          </a:bodyPr>
          <a:lstStyle/>
          <a:p>
            <a:r>
              <a:rPr kumimoji="1" lang="en-US" altLang="ja-JP" sz="500" dirty="0">
                <a:latin typeface="メイリオ" panose="020B0604030504040204" pitchFamily="50" charset="-128"/>
              </a:rPr>
              <a:t>(</a:t>
            </a:r>
            <a:r>
              <a:rPr kumimoji="1" lang="ja-JP" altLang="en-US" sz="500" dirty="0">
                <a:latin typeface="メイリオ" panose="020B0604030504040204" pitchFamily="50" charset="-128"/>
              </a:rPr>
              <a:t>ホワイト</a:t>
            </a:r>
            <a:r>
              <a:rPr kumimoji="1" lang="en-US" altLang="ja-JP" sz="500" dirty="0">
                <a:latin typeface="メイリオ" panose="020B0604030504040204" pitchFamily="50" charset="-128"/>
              </a:rPr>
              <a:t>)</a:t>
            </a:r>
            <a:endParaRPr kumimoji="1" lang="ja-JP" altLang="en-US" sz="500" dirty="0">
              <a:latin typeface="メイリオ" panose="020B0604030504040204" pitchFamily="50" charset="-128"/>
            </a:endParaRPr>
          </a:p>
        </p:txBody>
      </p:sp>
      <p:sp>
        <p:nvSpPr>
          <p:cNvPr id="184" name="テキスト ボックス 183"/>
          <p:cNvSpPr txBox="1"/>
          <p:nvPr/>
        </p:nvSpPr>
        <p:spPr>
          <a:xfrm>
            <a:off x="1566074" y="8844912"/>
            <a:ext cx="434734" cy="153888"/>
          </a:xfrm>
          <a:prstGeom prst="rect">
            <a:avLst/>
          </a:prstGeom>
          <a:noFill/>
        </p:spPr>
        <p:txBody>
          <a:bodyPr wrap="none" rtlCol="0">
            <a:spAutoFit/>
          </a:bodyPr>
          <a:lstStyle/>
          <a:p>
            <a:r>
              <a:rPr kumimoji="1" lang="en-US" altLang="ja-JP" sz="400" dirty="0">
                <a:latin typeface="メイリオ" panose="020B0604030504040204" pitchFamily="50" charset="-128"/>
              </a:rPr>
              <a:t>(</a:t>
            </a:r>
            <a:r>
              <a:rPr lang="ja-JP" altLang="en-US" sz="400" dirty="0">
                <a:latin typeface="メイリオ" panose="020B0604030504040204" pitchFamily="50" charset="-128"/>
              </a:rPr>
              <a:t>ブラック</a:t>
            </a:r>
            <a:r>
              <a:rPr kumimoji="1" lang="en-US" altLang="ja-JP" sz="400" dirty="0">
                <a:latin typeface="メイリオ" panose="020B0604030504040204" pitchFamily="50" charset="-128"/>
              </a:rPr>
              <a:t>)</a:t>
            </a:r>
            <a:endParaRPr kumimoji="1" lang="ja-JP" altLang="en-US" sz="400" dirty="0">
              <a:latin typeface="メイリオ" panose="020B0604030504040204" pitchFamily="50" charset="-128"/>
            </a:endParaRPr>
          </a:p>
        </p:txBody>
      </p:sp>
      <p:sp>
        <p:nvSpPr>
          <p:cNvPr id="189" name="Text Box 21"/>
          <p:cNvSpPr txBox="1">
            <a:spLocks noChangeArrowheads="1"/>
          </p:cNvSpPr>
          <p:nvPr/>
        </p:nvSpPr>
        <p:spPr bwMode="auto">
          <a:xfrm>
            <a:off x="94673" y="7472342"/>
            <a:ext cx="2039341" cy="46166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b="1" dirty="0"/>
              <a:t>SR-S4000</a:t>
            </a:r>
            <a:r>
              <a:rPr lang="en-US" altLang="ja-JP" sz="1600" b="1" dirty="0"/>
              <a:t>-20S</a:t>
            </a:r>
          </a:p>
        </p:txBody>
      </p:sp>
      <p:pic>
        <p:nvPicPr>
          <p:cNvPr id="145" name="図 144">
            <a:extLst>
              <a:ext uri="{FF2B5EF4-FFF2-40B4-BE49-F238E27FC236}">
                <a16:creationId xmlns="" xmlns:a16="http://schemas.microsoft.com/office/drawing/2014/main" id="{508E9B02-FE2D-45D7-9260-BB0A82096B57}"/>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2933629" y="7263480"/>
            <a:ext cx="432000" cy="432000"/>
          </a:xfrm>
          <a:prstGeom prst="rect">
            <a:avLst/>
          </a:prstGeom>
        </p:spPr>
      </p:pic>
      <p:pic>
        <p:nvPicPr>
          <p:cNvPr id="147" name="図 146">
            <a:extLst>
              <a:ext uri="{FF2B5EF4-FFF2-40B4-BE49-F238E27FC236}">
                <a16:creationId xmlns="" xmlns:a16="http://schemas.microsoft.com/office/drawing/2014/main" id="{DBF756CE-A5C7-4AC9-9E24-0F1CD6655AA2}"/>
              </a:ext>
            </a:extLst>
          </p:cNvPr>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l="6869" t="8520" r="4902" b="7781"/>
          <a:stretch/>
        </p:blipFill>
        <p:spPr>
          <a:xfrm>
            <a:off x="1461302" y="7838311"/>
            <a:ext cx="436077" cy="331275"/>
          </a:xfrm>
          <a:prstGeom prst="rect">
            <a:avLst/>
          </a:prstGeom>
        </p:spPr>
      </p:pic>
      <p:pic>
        <p:nvPicPr>
          <p:cNvPr id="9" name="図 8">
            <a:extLst>
              <a:ext uri="{FF2B5EF4-FFF2-40B4-BE49-F238E27FC236}">
                <a16:creationId xmlns="" xmlns:a16="http://schemas.microsoft.com/office/drawing/2014/main" id="{E0B6F741-0C34-4CA2-A785-963645F5E28C}"/>
              </a:ext>
            </a:extLst>
          </p:cNvPr>
          <p:cNvPicPr>
            <a:picLocks noChangeAspect="1"/>
          </p:cNvPicPr>
          <p:nvPr/>
        </p:nvPicPr>
        <p:blipFill rotWithShape="1">
          <a:blip r:embed="rId8"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l="10952" r="10569"/>
          <a:stretch/>
        </p:blipFill>
        <p:spPr>
          <a:xfrm>
            <a:off x="3573016" y="5421176"/>
            <a:ext cx="1167776" cy="1116000"/>
          </a:xfrm>
          <a:prstGeom prst="rect">
            <a:avLst/>
          </a:prstGeom>
        </p:spPr>
      </p:pic>
      <p:pic>
        <p:nvPicPr>
          <p:cNvPr id="12" name="図 11">
            <a:extLst>
              <a:ext uri="{FF2B5EF4-FFF2-40B4-BE49-F238E27FC236}">
                <a16:creationId xmlns="" xmlns:a16="http://schemas.microsoft.com/office/drawing/2014/main" id="{30324E95-87A8-466E-8DFF-770E7133EACC}"/>
              </a:ext>
            </a:extLst>
          </p:cNvPr>
          <p:cNvPicPr>
            <a:picLocks noChangeAspect="1"/>
          </p:cNvPicPr>
          <p:nvPr/>
        </p:nvPicPr>
        <p:blipFill rotWithShape="1">
          <a:blip r:embed="rId9" cstate="print">
            <a:extLst>
              <a:ext uri="{28A0092B-C50C-407E-A947-70E740481C1C}">
                <a14:useLocalDpi xmlns="" xmlns:a14="http://schemas.microsoft.com/office/drawing/2010/main" val="0"/>
              </a:ext>
            </a:extLst>
          </a:blip>
          <a:srcRect l="11487" r="11764"/>
          <a:stretch/>
        </p:blipFill>
        <p:spPr>
          <a:xfrm>
            <a:off x="4697086" y="5982760"/>
            <a:ext cx="419972" cy="410400"/>
          </a:xfrm>
          <a:prstGeom prst="rect">
            <a:avLst/>
          </a:prstGeom>
        </p:spPr>
      </p:pic>
      <p:sp>
        <p:nvSpPr>
          <p:cNvPr id="188" name="テキスト ボックス 187"/>
          <p:cNvSpPr txBox="1"/>
          <p:nvPr/>
        </p:nvSpPr>
        <p:spPr>
          <a:xfrm>
            <a:off x="4955608" y="6318658"/>
            <a:ext cx="434734" cy="153888"/>
          </a:xfrm>
          <a:prstGeom prst="rect">
            <a:avLst/>
          </a:prstGeom>
          <a:noFill/>
        </p:spPr>
        <p:txBody>
          <a:bodyPr wrap="none" rtlCol="0">
            <a:spAutoFit/>
          </a:bodyPr>
          <a:lstStyle/>
          <a:p>
            <a:r>
              <a:rPr kumimoji="1" lang="en-US" altLang="ja-JP" sz="400" dirty="0">
                <a:latin typeface="メイリオ" panose="020B0604030504040204" pitchFamily="50" charset="-128"/>
              </a:rPr>
              <a:t>(</a:t>
            </a:r>
            <a:r>
              <a:rPr lang="ja-JP" altLang="en-US" sz="400" dirty="0">
                <a:latin typeface="メイリオ" panose="020B0604030504040204" pitchFamily="50" charset="-128"/>
              </a:rPr>
              <a:t>ブラック</a:t>
            </a:r>
            <a:r>
              <a:rPr kumimoji="1" lang="en-US" altLang="ja-JP" sz="400" dirty="0">
                <a:latin typeface="メイリオ" panose="020B0604030504040204" pitchFamily="50" charset="-128"/>
              </a:rPr>
              <a:t>)</a:t>
            </a:r>
            <a:endParaRPr kumimoji="1" lang="ja-JP" altLang="en-US" sz="400" dirty="0">
              <a:latin typeface="メイリオ" panose="020B0604030504040204" pitchFamily="50" charset="-128"/>
            </a:endParaRPr>
          </a:p>
        </p:txBody>
      </p:sp>
      <p:grpSp>
        <p:nvGrpSpPr>
          <p:cNvPr id="21" name="グループ化 20">
            <a:extLst>
              <a:ext uri="{FF2B5EF4-FFF2-40B4-BE49-F238E27FC236}">
                <a16:creationId xmlns="" xmlns:a16="http://schemas.microsoft.com/office/drawing/2014/main" id="{299A709A-5E45-4CED-8602-B990F8F1EA3C}"/>
              </a:ext>
            </a:extLst>
          </p:cNvPr>
          <p:cNvGrpSpPr/>
          <p:nvPr/>
        </p:nvGrpSpPr>
        <p:grpSpPr>
          <a:xfrm>
            <a:off x="3429000" y="7223900"/>
            <a:ext cx="3396965" cy="2481628"/>
            <a:chOff x="3429000" y="7295908"/>
            <a:chExt cx="3396965" cy="2481628"/>
          </a:xfrm>
        </p:grpSpPr>
        <p:sp>
          <p:nvSpPr>
            <p:cNvPr id="86" name="正方形/長方形 85"/>
            <p:cNvSpPr/>
            <p:nvPr/>
          </p:nvSpPr>
          <p:spPr>
            <a:xfrm>
              <a:off x="3464361" y="7348590"/>
              <a:ext cx="3361604" cy="2428946"/>
            </a:xfrm>
            <a:prstGeom prst="rect">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3429000" y="7295908"/>
              <a:ext cx="3361604" cy="2428946"/>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3467744" y="7314957"/>
              <a:ext cx="1856994" cy="295275"/>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幅広い業種に対応</a:t>
              </a:r>
              <a:endPar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9" name="WordArt 63"/>
            <p:cNvSpPr>
              <a:spLocks noChangeArrowheads="1" noChangeShapeType="1"/>
            </p:cNvSpPr>
            <p:nvPr/>
          </p:nvSpPr>
          <p:spPr bwMode="auto">
            <a:xfrm>
              <a:off x="3600673" y="9212118"/>
              <a:ext cx="708438" cy="343566"/>
            </a:xfrm>
            <a:prstGeom prst="rect">
              <a:avLst/>
            </a:prstGeom>
          </p:spPr>
          <p:txBody>
            <a:bodyPr wrap="none" fromWordArt="1">
              <a:prstTxWarp prst="textPlain">
                <a:avLst>
                  <a:gd name="adj" fmla="val 49097"/>
                </a:avLst>
              </a:prstTxWarp>
            </a:bodyPr>
            <a:lstStyle/>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特別</a:t>
              </a:r>
            </a:p>
            <a:p>
              <a:pPr algn="ct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価格</a:t>
              </a:r>
            </a:p>
          </p:txBody>
        </p:sp>
        <p:sp>
          <p:nvSpPr>
            <p:cNvPr id="90" name="WordArt 64"/>
            <p:cNvSpPr>
              <a:spLocks noChangeArrowheads="1" noChangeShapeType="1"/>
            </p:cNvSpPr>
            <p:nvPr/>
          </p:nvSpPr>
          <p:spPr bwMode="auto">
            <a:xfrm>
              <a:off x="4400465" y="9149413"/>
              <a:ext cx="1685660" cy="504696"/>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rPr>
                <a:t>230,000</a:t>
              </a:r>
              <a:endPar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Impact" panose="020B0806030902050204" pitchFamily="34" charset="0"/>
              </a:endParaRPr>
            </a:p>
          </p:txBody>
        </p:sp>
        <p:sp>
          <p:nvSpPr>
            <p:cNvPr id="91" name="WordArt 65"/>
            <p:cNvSpPr>
              <a:spLocks noChangeArrowheads="1" noChangeShapeType="1"/>
            </p:cNvSpPr>
            <p:nvPr/>
          </p:nvSpPr>
          <p:spPr bwMode="auto">
            <a:xfrm>
              <a:off x="6204171" y="9197470"/>
              <a:ext cx="427459" cy="358214"/>
            </a:xfrm>
            <a:prstGeom prst="rect">
              <a:avLst/>
            </a:prstGeom>
          </p:spPr>
          <p:txBody>
            <a:bodyPr wrap="none" fromWordArt="1">
              <a:prstTxWarp prst="textPlain">
                <a:avLst>
                  <a:gd name="adj" fmla="val 49097"/>
                </a:avLst>
              </a:prstTxWarp>
            </a:bodyPr>
            <a:lstStyle/>
            <a:p>
              <a:pPr algn="ctr"/>
              <a:r>
                <a:rPr lang="en-US" altLang="ja-JP"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a:t>
              </a:r>
              <a:r>
                <a:rPr lang="ja-JP" altLang="en-US" sz="2000" kern="10" spc="-100" dirty="0">
                  <a:ln w="9525">
                    <a:solidFill>
                      <a:schemeClr val="bg1"/>
                    </a:solidFill>
                    <a:round/>
                    <a:headEnd/>
                    <a:tailEnd/>
                  </a:ln>
                  <a:solidFill>
                    <a:srgbClr val="FF0000"/>
                  </a:solidFill>
                  <a:effectLst>
                    <a:outerShdw dist="56796" dir="3806097" algn="ctr" rotWithShape="0">
                      <a:srgbClr val="000000"/>
                    </a:outerShdw>
                  </a:effectLst>
                  <a:latin typeface="HGP創英角ｺﾞｼｯｸUB" panose="020B0900000000000000" pitchFamily="50" charset="-128"/>
                  <a:ea typeface="HGP創英角ｺﾞｼｯｸUB" panose="020B0900000000000000" pitchFamily="50" charset="-128"/>
                </a:rPr>
                <a:t>税</a:t>
              </a:r>
            </a:p>
          </p:txBody>
        </p:sp>
        <p:sp>
          <p:nvSpPr>
            <p:cNvPr id="92" name="Text Box 49"/>
            <p:cNvSpPr txBox="1">
              <a:spLocks noChangeArrowheads="1"/>
            </p:cNvSpPr>
            <p:nvPr/>
          </p:nvSpPr>
          <p:spPr bwMode="auto">
            <a:xfrm>
              <a:off x="3475666" y="7872552"/>
              <a:ext cx="100540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800" dirty="0"/>
                <a:t>オープンプライス</a:t>
              </a:r>
            </a:p>
          </p:txBody>
        </p:sp>
        <p:sp>
          <p:nvSpPr>
            <p:cNvPr id="93" name="正方形/長方形 92"/>
            <p:cNvSpPr/>
            <p:nvPr/>
          </p:nvSpPr>
          <p:spPr>
            <a:xfrm>
              <a:off x="5324738" y="7671015"/>
              <a:ext cx="1369716" cy="20880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4" name="正方形/長方形 93"/>
            <p:cNvSpPr/>
            <p:nvPr/>
          </p:nvSpPr>
          <p:spPr>
            <a:xfrm>
              <a:off x="5324738" y="7904732"/>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10.4</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型タッチパネル</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正方形/長方形 94"/>
            <p:cNvSpPr/>
            <p:nvPr/>
          </p:nvSpPr>
          <p:spPr>
            <a:xfrm>
              <a:off x="5333111" y="8138449"/>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高い拡張性</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正方形/長方形 95"/>
            <p:cNvSpPr/>
            <p:nvPr/>
          </p:nvSpPr>
          <p:spPr>
            <a:xfrm>
              <a:off x="5333111" y="8372166"/>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ネットレジ対応</a:t>
              </a:r>
            </a:p>
          </p:txBody>
        </p:sp>
        <p:sp>
          <p:nvSpPr>
            <p:cNvPr id="97" name="正方形/長方形 96"/>
            <p:cNvSpPr/>
            <p:nvPr/>
          </p:nvSpPr>
          <p:spPr>
            <a:xfrm>
              <a:off x="5333111" y="8605883"/>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電子店名</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スタンプ</a:t>
              </a:r>
              <a:r>
                <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対応</a:t>
              </a:r>
            </a:p>
          </p:txBody>
        </p:sp>
        <p:sp>
          <p:nvSpPr>
            <p:cNvPr id="98" name="正方形/長方形 97"/>
            <p:cNvSpPr/>
            <p:nvPr/>
          </p:nvSpPr>
          <p:spPr>
            <a:xfrm>
              <a:off x="5333111" y="8839600"/>
              <a:ext cx="1369716" cy="208800"/>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pic>
          <p:nvPicPr>
            <p:cNvPr id="99" name="Picture 49" descr="補助"/>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851431" y="7330544"/>
              <a:ext cx="505665" cy="468000"/>
            </a:xfrm>
            <a:prstGeom prst="rect">
              <a:avLst/>
            </a:prstGeom>
            <a:noFill/>
            <a:extLst>
              <a:ext uri="{909E8E84-426E-40DD-AFC4-6F175D3DCCD1}">
                <a14:hiddenFill xmlns="" xmlns:a14="http://schemas.microsoft.com/office/drawing/2010/main">
                  <a:solidFill>
                    <a:srgbClr val="FFFFFF"/>
                  </a:solidFill>
                </a14:hiddenFill>
              </a:ext>
            </a:extLst>
          </p:spPr>
        </p:pic>
        <p:sp>
          <p:nvSpPr>
            <p:cNvPr id="102" name="テキスト ボックス 101"/>
            <p:cNvSpPr txBox="1"/>
            <p:nvPr/>
          </p:nvSpPr>
          <p:spPr>
            <a:xfrm>
              <a:off x="4725144" y="8399512"/>
              <a:ext cx="688009" cy="153888"/>
            </a:xfrm>
            <a:prstGeom prst="rect">
              <a:avLst/>
            </a:prstGeom>
            <a:noFill/>
          </p:spPr>
          <p:txBody>
            <a:bodyPr wrap="none" rtlCol="0">
              <a:spAutoFit/>
            </a:bodyPr>
            <a:lstStyle/>
            <a:p>
              <a:r>
                <a:rPr kumimoji="1" lang="en-US" altLang="ja-JP" sz="400" dirty="0">
                  <a:latin typeface="メイリオ" panose="020B0604030504040204" pitchFamily="50" charset="-128"/>
                </a:rPr>
                <a:t>(</a:t>
              </a:r>
              <a:r>
                <a:rPr lang="ja-JP" altLang="en-US" sz="400" dirty="0">
                  <a:latin typeface="メイリオ" panose="020B0604030504040204" pitchFamily="50" charset="-128"/>
                </a:rPr>
                <a:t>ホワイト</a:t>
              </a:r>
              <a:r>
                <a:rPr lang="en-US" altLang="ja-JP" sz="400" dirty="0">
                  <a:latin typeface="メイリオ" panose="020B0604030504040204" pitchFamily="50" charset="-128"/>
                </a:rPr>
                <a:t>, DL-2534</a:t>
              </a:r>
              <a:r>
                <a:rPr kumimoji="1" lang="en-US" altLang="ja-JP" sz="400" dirty="0">
                  <a:latin typeface="メイリオ" panose="020B0604030504040204" pitchFamily="50" charset="-128"/>
                </a:rPr>
                <a:t>)</a:t>
              </a:r>
              <a:endParaRPr kumimoji="1" lang="ja-JP" altLang="en-US" sz="400" dirty="0">
                <a:latin typeface="メイリオ" panose="020B0604030504040204" pitchFamily="50" charset="-128"/>
              </a:endParaRPr>
            </a:p>
          </p:txBody>
        </p:sp>
        <p:sp>
          <p:nvSpPr>
            <p:cNvPr id="105" name="Text Box 21"/>
            <p:cNvSpPr txBox="1">
              <a:spLocks noChangeArrowheads="1"/>
            </p:cNvSpPr>
            <p:nvPr/>
          </p:nvSpPr>
          <p:spPr bwMode="auto">
            <a:xfrm>
              <a:off x="3475666" y="7544350"/>
              <a:ext cx="2282741" cy="4462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300" b="1" dirty="0"/>
                <a:t>V-R200</a:t>
              </a:r>
              <a:r>
                <a:rPr lang="en-US" altLang="ja-JP" sz="1200" b="1" dirty="0"/>
                <a:t>+</a:t>
              </a:r>
              <a:r>
                <a:rPr lang="ja-JP" altLang="en-US" sz="1000" b="1" dirty="0"/>
                <a:t>キャッシュドロア</a:t>
              </a:r>
              <a:endParaRPr lang="en-US" altLang="ja-JP" sz="1000" b="1" dirty="0"/>
            </a:p>
          </p:txBody>
        </p:sp>
        <p:sp>
          <p:nvSpPr>
            <p:cNvPr id="101" name="テキスト ボックス 100"/>
            <p:cNvSpPr txBox="1"/>
            <p:nvPr/>
          </p:nvSpPr>
          <p:spPr>
            <a:xfrm>
              <a:off x="4121331" y="8986430"/>
              <a:ext cx="1035861" cy="169277"/>
            </a:xfrm>
            <a:prstGeom prst="rect">
              <a:avLst/>
            </a:prstGeom>
            <a:noFill/>
          </p:spPr>
          <p:txBody>
            <a:bodyPr wrap="none" rtlCol="0">
              <a:spAutoFit/>
            </a:bodyPr>
            <a:lstStyle/>
            <a:p>
              <a:r>
                <a:rPr kumimoji="1" lang="en-US" altLang="ja-JP" sz="500" dirty="0">
                  <a:latin typeface="メイリオ" panose="020B0604030504040204" pitchFamily="50" charset="-128"/>
                </a:rPr>
                <a:t>(</a:t>
              </a:r>
              <a:r>
                <a:rPr lang="ja-JP" altLang="en-US" sz="500" dirty="0">
                  <a:latin typeface="メイリオ" panose="020B0604030504040204" pitchFamily="50" charset="-128"/>
                </a:rPr>
                <a:t>ブラック</a:t>
              </a:r>
              <a:r>
                <a:rPr lang="en-US" altLang="ja-JP" sz="500" dirty="0">
                  <a:latin typeface="メイリオ" panose="020B0604030504040204" pitchFamily="50" charset="-128"/>
                </a:rPr>
                <a:t>, </a:t>
              </a:r>
              <a:r>
                <a:rPr lang="ja-JP" altLang="en-US" sz="500" dirty="0">
                  <a:latin typeface="メイリオ" panose="020B0604030504040204" pitchFamily="50" charset="-128"/>
                </a:rPr>
                <a:t>ドロア</a:t>
              </a:r>
              <a:r>
                <a:rPr lang="en-US" altLang="ja-JP" sz="500" dirty="0">
                  <a:latin typeface="メイリオ" panose="020B0604030504040204" pitchFamily="50" charset="-128"/>
                </a:rPr>
                <a:t>:DL-2533</a:t>
              </a:r>
              <a:r>
                <a:rPr kumimoji="1" lang="en-US" altLang="ja-JP" sz="500" dirty="0">
                  <a:latin typeface="メイリオ" panose="020B0604030504040204" pitchFamily="50" charset="-128"/>
                </a:rPr>
                <a:t>)</a:t>
              </a:r>
              <a:endParaRPr kumimoji="1" lang="ja-JP" altLang="en-US" sz="500" dirty="0">
                <a:latin typeface="メイリオ" panose="020B0604030504040204" pitchFamily="50" charset="-128"/>
              </a:endParaRPr>
            </a:p>
          </p:txBody>
        </p:sp>
        <p:pic>
          <p:nvPicPr>
            <p:cNvPr id="3" name="図 2"/>
            <p:cNvPicPr>
              <a:picLocks noChangeAspect="1"/>
            </p:cNvPicPr>
            <p:nvPr/>
          </p:nvPicPr>
          <p:blipFill>
            <a:blip r:embed="rId10" cstate="print">
              <a:extLst>
                <a:ext uri="{28A0092B-C50C-407E-A947-70E740481C1C}">
                  <a14:useLocalDpi xmlns="" xmlns:a14="http://schemas.microsoft.com/office/drawing/2010/main" val="0"/>
                </a:ext>
              </a:extLst>
            </a:blip>
            <a:stretch>
              <a:fillRect/>
            </a:stretch>
          </p:blipFill>
          <p:spPr>
            <a:xfrm>
              <a:off x="3459300" y="8058619"/>
              <a:ext cx="1336867" cy="977077"/>
            </a:xfrm>
            <a:prstGeom prst="rect">
              <a:avLst/>
            </a:prstGeom>
          </p:spPr>
        </p:pic>
        <p:pic>
          <p:nvPicPr>
            <p:cNvPr id="15" name="図 14"/>
            <p:cNvPicPr>
              <a:picLocks noChangeAspect="1"/>
            </p:cNvPicPr>
            <p:nvPr/>
          </p:nvPicPr>
          <p:blipFill>
            <a:blip r:embed="rId11" cstate="print">
              <a:clrChange>
                <a:clrFrom>
                  <a:srgbClr val="FDFDFD"/>
                </a:clrFrom>
                <a:clrTo>
                  <a:srgbClr val="FDFDFD">
                    <a:alpha val="0"/>
                  </a:srgbClr>
                </a:clrTo>
              </a:clrChange>
              <a:extLst>
                <a:ext uri="{28A0092B-C50C-407E-A947-70E740481C1C}">
                  <a14:useLocalDpi xmlns="" xmlns:a14="http://schemas.microsoft.com/office/drawing/2010/main" val="0"/>
                </a:ext>
              </a:extLst>
            </a:blip>
            <a:stretch>
              <a:fillRect/>
            </a:stretch>
          </p:blipFill>
          <p:spPr>
            <a:xfrm>
              <a:off x="4365104" y="7938608"/>
              <a:ext cx="592058" cy="439725"/>
            </a:xfrm>
            <a:prstGeom prst="rect">
              <a:avLst/>
            </a:prstGeom>
          </p:spPr>
        </p:pic>
        <p:pic>
          <p:nvPicPr>
            <p:cNvPr id="14" name="図 13">
              <a:extLst>
                <a:ext uri="{FF2B5EF4-FFF2-40B4-BE49-F238E27FC236}">
                  <a16:creationId xmlns="" xmlns:a16="http://schemas.microsoft.com/office/drawing/2014/main" id="{D9DBB1FA-DD5A-49CD-AE79-2CBEE2A69F3E}"/>
                </a:ext>
              </a:extLst>
            </p:cNvPr>
            <p:cNvPicPr>
              <a:picLocks noChangeAspect="1"/>
            </p:cNvPicPr>
            <p:nvPr/>
          </p:nvPicPr>
          <p:blipFill>
            <a:blip r:embed="rId12" cstate="print">
              <a:extLst>
                <a:ext uri="{28A0092B-C50C-407E-A947-70E740481C1C}">
                  <a14:useLocalDpi xmlns="" xmlns:a14="http://schemas.microsoft.com/office/drawing/2010/main" val="0"/>
                </a:ext>
              </a:extLst>
            </a:blip>
            <a:stretch>
              <a:fillRect/>
            </a:stretch>
          </p:blipFill>
          <p:spPr>
            <a:xfrm>
              <a:off x="4726126" y="8682748"/>
              <a:ext cx="578441" cy="352948"/>
            </a:xfrm>
            <a:prstGeom prst="rect">
              <a:avLst/>
            </a:prstGeom>
          </p:spPr>
        </p:pic>
        <p:pic>
          <p:nvPicPr>
            <p:cNvPr id="19" name="図 18">
              <a:extLst>
                <a:ext uri="{FF2B5EF4-FFF2-40B4-BE49-F238E27FC236}">
                  <a16:creationId xmlns="" xmlns:a16="http://schemas.microsoft.com/office/drawing/2014/main" id="{B30481D1-488E-4A3C-B258-C3C3CD998F52}"/>
                </a:ext>
              </a:extLst>
            </p:cNvPr>
            <p:cNvPicPr>
              <a:picLocks noChangeAspect="1"/>
            </p:cNvPicPr>
            <p:nvPr/>
          </p:nvPicPr>
          <p:blipFill>
            <a:blip r:embed="rId13" cstate="print">
              <a:extLst>
                <a:ext uri="{28A0092B-C50C-407E-A947-70E740481C1C}">
                  <a14:useLocalDpi xmlns="" xmlns:a14="http://schemas.microsoft.com/office/drawing/2010/main" val="0"/>
                </a:ext>
              </a:extLst>
            </a:blip>
            <a:stretch>
              <a:fillRect/>
            </a:stretch>
          </p:blipFill>
          <p:spPr>
            <a:xfrm>
              <a:off x="4989797" y="8198333"/>
              <a:ext cx="299259" cy="180000"/>
            </a:xfrm>
            <a:prstGeom prst="rect">
              <a:avLst/>
            </a:prstGeom>
          </p:spPr>
        </p:pic>
      </p:grpSp>
      <p:pic>
        <p:nvPicPr>
          <p:cNvPr id="100" name="図 99">
            <a:extLst>
              <a:ext uri="{FF2B5EF4-FFF2-40B4-BE49-F238E27FC236}">
                <a16:creationId xmlns="" xmlns:a16="http://schemas.microsoft.com/office/drawing/2014/main" id="{2F1220D7-1854-4732-9A05-7431D3C49C33}"/>
              </a:ext>
            </a:extLst>
          </p:cNvPr>
          <p:cNvPicPr>
            <a:picLocks noChangeAspect="1"/>
          </p:cNvPicPr>
          <p:nvPr/>
        </p:nvPicPr>
        <p:blipFill rotWithShape="1">
          <a:blip r:embed="rId14"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l="10997" r="10919"/>
          <a:stretch/>
        </p:blipFill>
        <p:spPr>
          <a:xfrm>
            <a:off x="116632" y="7956542"/>
            <a:ext cx="1169387" cy="1123200"/>
          </a:xfrm>
          <a:prstGeom prst="rect">
            <a:avLst/>
          </a:prstGeom>
        </p:spPr>
      </p:pic>
      <p:pic>
        <p:nvPicPr>
          <p:cNvPr id="103" name="図 102">
            <a:extLst>
              <a:ext uri="{FF2B5EF4-FFF2-40B4-BE49-F238E27FC236}">
                <a16:creationId xmlns="" xmlns:a16="http://schemas.microsoft.com/office/drawing/2014/main" id="{A7FADD3D-2AC2-4FDA-9F74-104014959521}"/>
              </a:ext>
            </a:extLst>
          </p:cNvPr>
          <p:cNvPicPr>
            <a:picLocks noChangeAspect="1"/>
          </p:cNvPicPr>
          <p:nvPr/>
        </p:nvPicPr>
        <p:blipFill rotWithShape="1">
          <a:blip r:embed="rId15"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l="11973" r="10061"/>
          <a:stretch/>
        </p:blipFill>
        <p:spPr>
          <a:xfrm>
            <a:off x="1268760" y="8543892"/>
            <a:ext cx="430367" cy="414000"/>
          </a:xfrm>
          <a:prstGeom prst="rect">
            <a:avLst/>
          </a:prstGeom>
        </p:spPr>
      </p:pic>
      <p:pic>
        <p:nvPicPr>
          <p:cNvPr id="104" name="Picture 1">
            <a:extLst>
              <a:ext uri="{FF2B5EF4-FFF2-40B4-BE49-F238E27FC236}">
                <a16:creationId xmlns="" xmlns:a16="http://schemas.microsoft.com/office/drawing/2014/main" id="{002C773E-3E4A-428B-A380-2B2B5394FFD7}"/>
              </a:ext>
            </a:extLst>
          </p:cNvPr>
          <p:cNvPicPr preferRelativeResize="0">
            <a:picLocks noChangeAspect="1" noChangeArrowheads="1"/>
          </p:cNvPicPr>
          <p:nvPr/>
        </p:nvPicPr>
        <p:blipFill rotWithShape="1">
          <a:blip r:embed="rId16" cstate="print">
            <a:extLst>
              <a:ext uri="{28A0092B-C50C-407E-A947-70E740481C1C}">
                <a14:useLocalDpi xmlns="" xmlns:a14="http://schemas.microsoft.com/office/drawing/2010/main" val="0"/>
              </a:ext>
            </a:extLst>
          </a:blip>
          <a:srcRect l="9219" t="10846" r="7606" b="4528"/>
          <a:stretch/>
        </p:blipFill>
        <p:spPr bwMode="auto">
          <a:xfrm>
            <a:off x="148567" y="5480654"/>
            <a:ext cx="1136453" cy="922269"/>
          </a:xfrm>
          <a:prstGeom prst="rect">
            <a:avLst/>
          </a:prstGeom>
          <a:noFill/>
          <a:extLst>
            <a:ext uri="{909E8E84-426E-40DD-AFC4-6F175D3DCCD1}">
              <a14:hiddenFill xmlns="" xmlns:a14="http://schemas.microsoft.com/office/drawing/2010/main">
                <a:solidFill>
                  <a:srgbClr val="FFFFFF"/>
                </a:solidFill>
              </a14:hiddenFill>
            </a:ext>
          </a:extLst>
        </p:spPr>
      </p:pic>
      <p:pic>
        <p:nvPicPr>
          <p:cNvPr id="122" name="図 121">
            <a:extLst>
              <a:ext uri="{FF2B5EF4-FFF2-40B4-BE49-F238E27FC236}">
                <a16:creationId xmlns="" xmlns:a16="http://schemas.microsoft.com/office/drawing/2014/main" id="{4BD185CD-06F4-494C-A940-CD7208945F85}"/>
              </a:ext>
            </a:extLst>
          </p:cNvPr>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2933629" y="4751331"/>
            <a:ext cx="432000" cy="432000"/>
          </a:xfrm>
          <a:prstGeom prst="rect">
            <a:avLst/>
          </a:prstGeom>
        </p:spPr>
      </p:pic>
      <p:sp>
        <p:nvSpPr>
          <p:cNvPr id="128" name="テキスト ボックス 127"/>
          <p:cNvSpPr txBox="1"/>
          <p:nvPr/>
        </p:nvSpPr>
        <p:spPr>
          <a:xfrm>
            <a:off x="913921" y="6322959"/>
            <a:ext cx="498855" cy="169277"/>
          </a:xfrm>
          <a:prstGeom prst="rect">
            <a:avLst/>
          </a:prstGeom>
          <a:noFill/>
        </p:spPr>
        <p:txBody>
          <a:bodyPr wrap="none" rtlCol="0">
            <a:spAutoFit/>
          </a:bodyPr>
          <a:lstStyle/>
          <a:p>
            <a:r>
              <a:rPr kumimoji="1" lang="en-US" altLang="ja-JP" sz="500" dirty="0">
                <a:latin typeface="メイリオ" panose="020B0604030504040204" pitchFamily="50" charset="-128"/>
              </a:rPr>
              <a:t>(</a:t>
            </a:r>
            <a:r>
              <a:rPr kumimoji="1" lang="ja-JP" altLang="en-US" sz="500" dirty="0">
                <a:latin typeface="メイリオ" panose="020B0604030504040204" pitchFamily="50" charset="-128"/>
              </a:rPr>
              <a:t>ホワイト</a:t>
            </a:r>
            <a:r>
              <a:rPr kumimoji="1" lang="en-US" altLang="ja-JP" sz="500" dirty="0">
                <a:latin typeface="メイリオ" panose="020B0604030504040204" pitchFamily="50" charset="-128"/>
              </a:rPr>
              <a:t>)</a:t>
            </a:r>
            <a:endParaRPr kumimoji="1" lang="ja-JP" altLang="en-US" sz="500" dirty="0">
              <a:latin typeface="メイリオ" panose="020B0604030504040204" pitchFamily="50" charset="-128"/>
            </a:endParaRPr>
          </a:p>
        </p:txBody>
      </p:sp>
      <p:grpSp>
        <p:nvGrpSpPr>
          <p:cNvPr id="144" name="グループ化 143">
            <a:extLst>
              <a:ext uri="{FF2B5EF4-FFF2-40B4-BE49-F238E27FC236}">
                <a16:creationId xmlns="" xmlns:a16="http://schemas.microsoft.com/office/drawing/2014/main" id="{A810075C-8783-4BAD-8CF2-A765AA0AE081}"/>
              </a:ext>
            </a:extLst>
          </p:cNvPr>
          <p:cNvGrpSpPr/>
          <p:nvPr/>
        </p:nvGrpSpPr>
        <p:grpSpPr>
          <a:xfrm>
            <a:off x="1480799" y="5135188"/>
            <a:ext cx="436033" cy="1401988"/>
            <a:chOff x="-2374988" y="3989283"/>
            <a:chExt cx="366902" cy="1179709"/>
          </a:xfrm>
        </p:grpSpPr>
        <p:pic>
          <p:nvPicPr>
            <p:cNvPr id="148" name="Picture 3">
              <a:extLst>
                <a:ext uri="{FF2B5EF4-FFF2-40B4-BE49-F238E27FC236}">
                  <a16:creationId xmlns="" xmlns:a16="http://schemas.microsoft.com/office/drawing/2014/main" id="{E93AC0B4-A1B5-4D96-AC4B-E406360AE95E}"/>
                </a:ext>
              </a:extLst>
            </p:cNvPr>
            <p:cNvPicPr preferRelativeResize="0">
              <a:picLocks noChangeAspect="1" noChangeArrowheads="1"/>
            </p:cNvPicPr>
            <p:nvPr/>
          </p:nvPicPr>
          <p:blipFill rotWithShape="1">
            <a:blip r:embed="rId17" cstate="print">
              <a:extLst>
                <a:ext uri="{28A0092B-C50C-407E-A947-70E740481C1C}">
                  <a14:useLocalDpi xmlns="" xmlns:a14="http://schemas.microsoft.com/office/drawing/2010/main" val="0"/>
                </a:ext>
              </a:extLst>
            </a:blip>
            <a:srcRect l="7821" t="9109" r="6736" b="6805"/>
            <a:stretch/>
          </p:blipFill>
          <p:spPr bwMode="auto">
            <a:xfrm>
              <a:off x="-2374988" y="4583755"/>
              <a:ext cx="366902" cy="288000"/>
            </a:xfrm>
            <a:prstGeom prst="rect">
              <a:avLst/>
            </a:prstGeom>
            <a:noFill/>
            <a:extLst>
              <a:ext uri="{909E8E84-426E-40DD-AFC4-6F175D3DCCD1}">
                <a14:hiddenFill xmlns="" xmlns:a14="http://schemas.microsoft.com/office/drawing/2010/main">
                  <a:solidFill>
                    <a:srgbClr val="FFFFFF"/>
                  </a:solidFill>
                </a14:hiddenFill>
              </a:ext>
            </a:extLst>
          </p:spPr>
        </p:pic>
        <p:pic>
          <p:nvPicPr>
            <p:cNvPr id="149" name="Picture 5">
              <a:extLst>
                <a:ext uri="{FF2B5EF4-FFF2-40B4-BE49-F238E27FC236}">
                  <a16:creationId xmlns="" xmlns:a16="http://schemas.microsoft.com/office/drawing/2014/main" id="{42B02FE6-1B9F-4041-B236-17D77122EA47}"/>
                </a:ext>
              </a:extLst>
            </p:cNvPr>
            <p:cNvPicPr preferRelativeResize="0">
              <a:picLocks noChangeAspect="1" noChangeArrowheads="1"/>
            </p:cNvPicPr>
            <p:nvPr/>
          </p:nvPicPr>
          <p:blipFill rotWithShape="1">
            <a:blip r:embed="rId18" cstate="print">
              <a:extLst>
                <a:ext uri="{28A0092B-C50C-407E-A947-70E740481C1C}">
                  <a14:useLocalDpi xmlns="" xmlns:a14="http://schemas.microsoft.com/office/drawing/2010/main" val="0"/>
                </a:ext>
              </a:extLst>
            </a:blip>
            <a:srcRect l="6409" t="5619" r="4916" b="5357"/>
            <a:stretch/>
          </p:blipFill>
          <p:spPr bwMode="auto">
            <a:xfrm>
              <a:off x="-2371371" y="3989283"/>
              <a:ext cx="359668" cy="288000"/>
            </a:xfrm>
            <a:prstGeom prst="rect">
              <a:avLst/>
            </a:prstGeom>
            <a:noFill/>
            <a:extLst>
              <a:ext uri="{909E8E84-426E-40DD-AFC4-6F175D3DCCD1}">
                <a14:hiddenFill xmlns="" xmlns:a14="http://schemas.microsoft.com/office/drawing/2010/main">
                  <a:solidFill>
                    <a:srgbClr val="FFFFFF"/>
                  </a:solidFill>
                </a14:hiddenFill>
              </a:ext>
            </a:extLst>
          </p:spPr>
        </p:pic>
        <p:pic>
          <p:nvPicPr>
            <p:cNvPr id="150" name="Picture 7">
              <a:extLst>
                <a:ext uri="{FF2B5EF4-FFF2-40B4-BE49-F238E27FC236}">
                  <a16:creationId xmlns="" xmlns:a16="http://schemas.microsoft.com/office/drawing/2014/main" id="{B5F6FCF7-52F6-436E-9E66-E4E9E56F5B00}"/>
                </a:ext>
              </a:extLst>
            </p:cNvPr>
            <p:cNvPicPr preferRelativeResize="0">
              <a:picLocks noChangeAspect="1" noChangeArrowheads="1"/>
            </p:cNvPicPr>
            <p:nvPr/>
          </p:nvPicPr>
          <p:blipFill rotWithShape="1">
            <a:blip r:embed="rId19" cstate="print">
              <a:extLst>
                <a:ext uri="{28A0092B-C50C-407E-A947-70E740481C1C}">
                  <a14:useLocalDpi xmlns="" xmlns:a14="http://schemas.microsoft.com/office/drawing/2010/main" val="0"/>
                </a:ext>
              </a:extLst>
            </a:blip>
            <a:srcRect l="8923" t="6812" r="5637" b="4166"/>
            <a:stretch/>
          </p:blipFill>
          <p:spPr bwMode="auto">
            <a:xfrm>
              <a:off x="-2364812" y="4286519"/>
              <a:ext cx="346550" cy="288000"/>
            </a:xfrm>
            <a:prstGeom prst="rect">
              <a:avLst/>
            </a:prstGeom>
            <a:noFill/>
            <a:extLst>
              <a:ext uri="{909E8E84-426E-40DD-AFC4-6F175D3DCCD1}">
                <a14:hiddenFill xmlns="" xmlns:a14="http://schemas.microsoft.com/office/drawing/2010/main">
                  <a:solidFill>
                    <a:srgbClr val="FFFFFF"/>
                  </a:solidFill>
                </a14:hiddenFill>
              </a:ext>
            </a:extLst>
          </p:spPr>
        </p:pic>
        <p:pic>
          <p:nvPicPr>
            <p:cNvPr id="151" name="Picture 9">
              <a:extLst>
                <a:ext uri="{FF2B5EF4-FFF2-40B4-BE49-F238E27FC236}">
                  <a16:creationId xmlns="" xmlns:a16="http://schemas.microsoft.com/office/drawing/2014/main" id="{BACC7C86-4BE3-4577-B849-9C542C129795}"/>
                </a:ext>
              </a:extLst>
            </p:cNvPr>
            <p:cNvPicPr preferRelativeResize="0">
              <a:picLocks noChangeAspect="1" noChangeArrowheads="1"/>
            </p:cNvPicPr>
            <p:nvPr/>
          </p:nvPicPr>
          <p:blipFill rotWithShape="1">
            <a:blip r:embed="rId20" cstate="print">
              <a:extLst>
                <a:ext uri="{28A0092B-C50C-407E-A947-70E740481C1C}">
                  <a14:useLocalDpi xmlns="" xmlns:a14="http://schemas.microsoft.com/office/drawing/2010/main" val="0"/>
                </a:ext>
              </a:extLst>
            </a:blip>
            <a:srcRect l="7100" t="10047" r="7459" b="5869"/>
            <a:stretch/>
          </p:blipFill>
          <p:spPr bwMode="auto">
            <a:xfrm>
              <a:off x="-2374988" y="4880992"/>
              <a:ext cx="366902" cy="288000"/>
            </a:xfrm>
            <a:prstGeom prst="rect">
              <a:avLst/>
            </a:prstGeom>
            <a:noFill/>
            <a:extLst>
              <a:ext uri="{909E8E84-426E-40DD-AFC4-6F175D3DCCD1}">
                <a14:hiddenFill xmlns="" xmlns:a14="http://schemas.microsoft.com/office/drawing/2010/main">
                  <a:solidFill>
                    <a:srgbClr val="FFFFFF"/>
                  </a:solidFill>
                </a14:hiddenFill>
              </a:ext>
            </a:extLst>
          </p:spPr>
        </p:pic>
      </p:grpSp>
      <p:pic>
        <p:nvPicPr>
          <p:cNvPr id="152" name="図 151">
            <a:extLst>
              <a:ext uri="{FF2B5EF4-FFF2-40B4-BE49-F238E27FC236}">
                <a16:creationId xmlns="" xmlns:a16="http://schemas.microsoft.com/office/drawing/2014/main" id="{4B29D4DD-59D1-42EC-9C8A-B38C92AAEE7D}"/>
              </a:ext>
            </a:extLst>
          </p:cNvPr>
          <p:cNvPicPr>
            <a:picLocks noChangeAspect="1"/>
          </p:cNvPicPr>
          <p:nvPr/>
        </p:nvPicPr>
        <p:blipFill rotWithShape="1">
          <a:blip r:embed="rId7" cstate="print">
            <a:clrChange>
              <a:clrFrom>
                <a:srgbClr val="FFFFFF"/>
              </a:clrFrom>
              <a:clrTo>
                <a:srgbClr val="FFFFFF">
                  <a:alpha val="0"/>
                </a:srgbClr>
              </a:clrTo>
            </a:clrChange>
            <a:extLst>
              <a:ext uri="{28A0092B-C50C-407E-A947-70E740481C1C}">
                <a14:useLocalDpi xmlns="" xmlns:a14="http://schemas.microsoft.com/office/drawing/2010/main" val="0"/>
              </a:ext>
            </a:extLst>
          </a:blip>
          <a:srcRect l="6869" t="8520" r="4902" b="7781"/>
          <a:stretch/>
        </p:blipFill>
        <p:spPr>
          <a:xfrm>
            <a:off x="1166077" y="5318412"/>
            <a:ext cx="436077" cy="331275"/>
          </a:xfrm>
          <a:prstGeom prst="rect">
            <a:avLst/>
          </a:prstGeom>
        </p:spPr>
      </p:pic>
      <p:sp>
        <p:nvSpPr>
          <p:cNvPr id="153" name="正方形/長方形 152">
            <a:extLst>
              <a:ext uri="{FF2B5EF4-FFF2-40B4-BE49-F238E27FC236}">
                <a16:creationId xmlns="" xmlns:a16="http://schemas.microsoft.com/office/drawing/2014/main" id="{5B1325A4-9812-484A-8634-D444F6D0145A}"/>
              </a:ext>
            </a:extLst>
          </p:cNvPr>
          <p:cNvSpPr/>
          <p:nvPr/>
        </p:nvSpPr>
        <p:spPr>
          <a:xfrm>
            <a:off x="1952118" y="6247296"/>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スマートフォン連携</a:t>
            </a:r>
            <a:endPar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4" name="正方形/長方形 153">
            <a:extLst>
              <a:ext uri="{FF2B5EF4-FFF2-40B4-BE49-F238E27FC236}">
                <a16:creationId xmlns="" xmlns:a16="http://schemas.microsoft.com/office/drawing/2014/main" id="{D7FE84E2-114B-43DB-A9BC-E60AD907F1BE}"/>
              </a:ext>
            </a:extLst>
          </p:cNvPr>
          <p:cNvSpPr/>
          <p:nvPr/>
        </p:nvSpPr>
        <p:spPr>
          <a:xfrm>
            <a:off x="1950436" y="8767592"/>
            <a:ext cx="1369716" cy="2088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スマートフォン連携</a:t>
            </a:r>
            <a:endParaRPr kumimoji="1"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a:extLst>
              <a:ext uri="{FF2B5EF4-FFF2-40B4-BE49-F238E27FC236}">
                <a16:creationId xmlns="" xmlns:a16="http://schemas.microsoft.com/office/drawing/2014/main" id="{13CD9BE7-EB64-459E-B91B-449A760FB982}"/>
              </a:ext>
            </a:extLst>
          </p:cNvPr>
          <p:cNvSpPr txBox="1"/>
          <p:nvPr/>
        </p:nvSpPr>
        <p:spPr>
          <a:xfrm>
            <a:off x="116632" y="9705528"/>
            <a:ext cx="4455066" cy="230832"/>
          </a:xfrm>
          <a:prstGeom prst="rect">
            <a:avLst/>
          </a:prstGeom>
          <a:noFill/>
        </p:spPr>
        <p:txBody>
          <a:bodyPr wrap="none" rtlCol="0">
            <a:spAutoFit/>
          </a:bodyPr>
          <a:lstStyle/>
          <a:p>
            <a:r>
              <a:rPr kumimoji="1" lang="en-US" altLang="ja-JP" sz="900" b="1" dirty="0">
                <a:solidFill>
                  <a:srgbClr val="002060"/>
                </a:solidFill>
                <a:latin typeface="メイリオ" panose="020B0604030504040204" pitchFamily="50" charset="-128"/>
              </a:rPr>
              <a:t>※</a:t>
            </a:r>
            <a:r>
              <a:rPr kumimoji="1" lang="ja-JP" altLang="en-US" sz="900" b="1" dirty="0">
                <a:solidFill>
                  <a:srgbClr val="002060"/>
                </a:solidFill>
                <a:latin typeface="メイリオ" panose="020B0604030504040204" pitchFamily="50" charset="-128"/>
              </a:rPr>
              <a:t>各機種とも、店名スタンプ及び各種設定・操作説明料金は別途お見積となります</a:t>
            </a:r>
          </a:p>
        </p:txBody>
      </p:sp>
    </p:spTree>
    <p:extLst>
      <p:ext uri="{BB962C8B-B14F-4D97-AF65-F5344CB8AC3E}">
        <p14:creationId xmlns="" xmlns:p14="http://schemas.microsoft.com/office/powerpoint/2010/main" val="2406849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2" cstate="print">
            <a:extLst>
              <a:ext uri="{28A0092B-C50C-407E-A947-70E740481C1C}">
                <a14:useLocalDpi xmlns="" xmlns:a14="http://schemas.microsoft.com/office/drawing/2010/main" val="0"/>
              </a:ext>
            </a:extLst>
          </a:blip>
          <a:srcRect l="6196" t="-1189" r="5436" b="64548"/>
          <a:stretch/>
        </p:blipFill>
        <p:spPr>
          <a:xfrm>
            <a:off x="177277" y="7474386"/>
            <a:ext cx="6637843" cy="1094671"/>
          </a:xfrm>
          <a:prstGeom prst="rect">
            <a:avLst/>
          </a:prstGeom>
        </p:spPr>
      </p:pic>
      <p:pic>
        <p:nvPicPr>
          <p:cNvPr id="8" name="図 7"/>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77277" y="6609184"/>
            <a:ext cx="3883724" cy="951761"/>
          </a:xfrm>
          <a:prstGeom prst="rect">
            <a:avLst/>
          </a:prstGeom>
        </p:spPr>
      </p:pic>
      <p:pic>
        <p:nvPicPr>
          <p:cNvPr id="9" name="図 8"/>
          <p:cNvPicPr>
            <a:picLocks noChangeAspect="1"/>
          </p:cNvPicPr>
          <p:nvPr/>
        </p:nvPicPr>
        <p:blipFill rotWithShape="1">
          <a:blip r:embed="rId2" cstate="print">
            <a:extLst>
              <a:ext uri="{28A0092B-C50C-407E-A947-70E740481C1C}">
                <a14:useLocalDpi xmlns="" xmlns:a14="http://schemas.microsoft.com/office/drawing/2010/main" val="0"/>
              </a:ext>
            </a:extLst>
          </a:blip>
          <a:srcRect l="6042" t="63359" r="5589"/>
          <a:stretch/>
        </p:blipFill>
        <p:spPr>
          <a:xfrm>
            <a:off x="175533" y="8626514"/>
            <a:ext cx="6637843" cy="1094671"/>
          </a:xfrm>
          <a:prstGeom prst="rect">
            <a:avLst/>
          </a:prstGeom>
        </p:spPr>
      </p:pic>
      <p:pic>
        <p:nvPicPr>
          <p:cNvPr id="4" name="図 3">
            <a:extLst>
              <a:ext uri="{FF2B5EF4-FFF2-40B4-BE49-F238E27FC236}">
                <a16:creationId xmlns="" xmlns:a16="http://schemas.microsoft.com/office/drawing/2014/main" id="{92FD02A5-7A3F-41B2-9B46-C8191C61507E}"/>
              </a:ext>
            </a:extLst>
          </p:cNvPr>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0" y="0"/>
            <a:ext cx="6858000" cy="6483170"/>
          </a:xfrm>
          <a:prstGeom prst="rect">
            <a:avLst/>
          </a:prstGeom>
        </p:spPr>
      </p:pic>
      <p:pic>
        <p:nvPicPr>
          <p:cNvPr id="6" name="Picture 1">
            <a:extLst>
              <a:ext uri="{FF2B5EF4-FFF2-40B4-BE49-F238E27FC236}">
                <a16:creationId xmlns="" xmlns:a16="http://schemas.microsoft.com/office/drawing/2014/main" id="{F75D6A66-6EEB-4EED-B06A-02A5217E35E5}"/>
              </a:ext>
            </a:extLst>
          </p:cNvPr>
          <p:cNvPicPr preferRelativeResize="0">
            <a:picLocks noChangeAspect="1" noChangeArrowheads="1"/>
          </p:cNvPicPr>
          <p:nvPr/>
        </p:nvPicPr>
        <p:blipFill rotWithShape="1">
          <a:blip r:embed="rId5" cstate="print">
            <a:extLst>
              <a:ext uri="{28A0092B-C50C-407E-A947-70E740481C1C}">
                <a14:useLocalDpi xmlns="" xmlns:a14="http://schemas.microsoft.com/office/drawing/2010/main" val="0"/>
              </a:ext>
            </a:extLst>
          </a:blip>
          <a:srcRect l="9219" t="2627" r="5576" b="-1236"/>
          <a:stretch/>
        </p:blipFill>
        <p:spPr bwMode="auto">
          <a:xfrm>
            <a:off x="3717032" y="4736976"/>
            <a:ext cx="936104" cy="864096"/>
          </a:xfrm>
          <a:prstGeom prst="rect">
            <a:avLst/>
          </a:prstGeom>
          <a:noFill/>
          <a:extLst>
            <a:ext uri="{909E8E84-426E-40DD-AFC4-6F175D3DCCD1}">
              <a14:hiddenFill xmlns="" xmlns:a14="http://schemas.microsoft.com/office/drawing/2010/main">
                <a:solidFill>
                  <a:srgbClr val="FFFFFF"/>
                </a:solidFill>
              </a14:hiddenFill>
            </a:ext>
          </a:extLst>
        </p:spPr>
      </p:pic>
      <p:sp>
        <p:nvSpPr>
          <p:cNvPr id="2" name="テキスト ボックス 1">
            <a:extLst>
              <a:ext uri="{FF2B5EF4-FFF2-40B4-BE49-F238E27FC236}">
                <a16:creationId xmlns="" xmlns:a16="http://schemas.microsoft.com/office/drawing/2014/main" id="{6D894700-0128-4F1F-8860-4C3B635C8B01}"/>
              </a:ext>
            </a:extLst>
          </p:cNvPr>
          <p:cNvSpPr txBox="1"/>
          <p:nvPr/>
        </p:nvSpPr>
        <p:spPr>
          <a:xfrm>
            <a:off x="3573016" y="5429745"/>
            <a:ext cx="546945" cy="200055"/>
          </a:xfrm>
          <a:prstGeom prst="rect">
            <a:avLst/>
          </a:prstGeom>
          <a:noFill/>
        </p:spPr>
        <p:txBody>
          <a:bodyPr wrap="none" rtlCol="0">
            <a:spAutoFit/>
          </a:bodyPr>
          <a:lstStyle/>
          <a:p>
            <a:r>
              <a:rPr kumimoji="1" lang="en-US" altLang="ja-JP" sz="700" dirty="0"/>
              <a:t>SR-S200</a:t>
            </a:r>
            <a:endParaRPr kumimoji="1" lang="ja-JP" altLang="en-US" sz="700" dirty="0"/>
          </a:p>
        </p:txBody>
      </p:sp>
      <p:pic>
        <p:nvPicPr>
          <p:cNvPr id="10" name="図 9" descr="ﾘｰﾄﾞｶﾗｰﾛｺﾞ2.jpg"/>
          <p:cNvPicPr>
            <a:picLocks noChangeAspect="1"/>
          </p:cNvPicPr>
          <p:nvPr/>
        </p:nvPicPr>
        <p:blipFill>
          <a:blip r:embed="rId6" cstate="print"/>
          <a:stretch>
            <a:fillRect/>
          </a:stretch>
        </p:blipFill>
        <p:spPr>
          <a:xfrm>
            <a:off x="3212976" y="9201472"/>
            <a:ext cx="3127248" cy="466344"/>
          </a:xfrm>
          <a:prstGeom prst="rect">
            <a:avLst/>
          </a:prstGeom>
        </p:spPr>
      </p:pic>
      <p:sp>
        <p:nvSpPr>
          <p:cNvPr id="11" name="正方形/長方形 10"/>
          <p:cNvSpPr/>
          <p:nvPr/>
        </p:nvSpPr>
        <p:spPr>
          <a:xfrm>
            <a:off x="3212976" y="8841432"/>
            <a:ext cx="2507418" cy="307777"/>
          </a:xfrm>
          <a:prstGeom prst="rect">
            <a:avLst/>
          </a:prstGeom>
        </p:spPr>
        <p:txBody>
          <a:bodyPr wrap="none">
            <a:spAutoFit/>
          </a:bodyPr>
          <a:lstStyle/>
          <a:p>
            <a:r>
              <a:rPr lang="ja-JP" altLang="en-US" b="1" dirty="0" smtClean="0"/>
              <a:t>代理申請協力店番号：</a:t>
            </a:r>
            <a:r>
              <a:rPr lang="en-US" altLang="ja-JP" b="1" dirty="0" smtClean="0"/>
              <a:t>K1658</a:t>
            </a:r>
            <a:endParaRPr lang="en-US" altLang="ja-JP" sz="1050" b="1" dirty="0"/>
          </a:p>
        </p:txBody>
      </p:sp>
    </p:spTree>
    <p:extLst>
      <p:ext uri="{BB962C8B-B14F-4D97-AF65-F5344CB8AC3E}">
        <p14:creationId xmlns="" xmlns:p14="http://schemas.microsoft.com/office/powerpoint/2010/main" val="1434523881"/>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854</TotalTime>
  <Words>255</Words>
  <Application>Microsoft Office PowerPoint</Application>
  <PresentationFormat>A4 210 x 297 mm</PresentationFormat>
  <Paragraphs>67</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標準デザイン</vt:lpstr>
      <vt:lpstr>スライド 1</vt:lpstr>
      <vt:lpstr>スライド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tak08337</dc:creator>
  <cp:lastModifiedBy>PC02</cp:lastModifiedBy>
  <cp:revision>84</cp:revision>
  <cp:lastPrinted>2019-02-04T04:05:45Z</cp:lastPrinted>
  <dcterms:created xsi:type="dcterms:W3CDTF">2017-01-31T06:28:58Z</dcterms:created>
  <dcterms:modified xsi:type="dcterms:W3CDTF">2019-06-15T04:17:44Z</dcterms:modified>
</cp:coreProperties>
</file>